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9" r:id="rId1"/>
    <p:sldMasterId id="2147483660" r:id="rId2"/>
    <p:sldMasterId id="2147483788" r:id="rId3"/>
    <p:sldMasterId id="2147483767" r:id="rId4"/>
  </p:sldMasterIdLst>
  <p:notesMasterIdLst>
    <p:notesMasterId r:id="rId28"/>
  </p:notesMasterIdLst>
  <p:handoutMasterIdLst>
    <p:handoutMasterId r:id="rId29"/>
  </p:handoutMasterIdLst>
  <p:sldIdLst>
    <p:sldId id="282" r:id="rId5"/>
    <p:sldId id="277" r:id="rId6"/>
    <p:sldId id="298" r:id="rId7"/>
    <p:sldId id="297" r:id="rId8"/>
    <p:sldId id="311" r:id="rId9"/>
    <p:sldId id="312" r:id="rId10"/>
    <p:sldId id="313" r:id="rId11"/>
    <p:sldId id="315" r:id="rId12"/>
    <p:sldId id="323" r:id="rId13"/>
    <p:sldId id="316" r:id="rId14"/>
    <p:sldId id="318" r:id="rId15"/>
    <p:sldId id="314" r:id="rId16"/>
    <p:sldId id="319" r:id="rId17"/>
    <p:sldId id="320" r:id="rId18"/>
    <p:sldId id="321" r:id="rId19"/>
    <p:sldId id="322" r:id="rId20"/>
    <p:sldId id="324" r:id="rId21"/>
    <p:sldId id="325" r:id="rId22"/>
    <p:sldId id="326" r:id="rId23"/>
    <p:sldId id="327" r:id="rId24"/>
    <p:sldId id="328" r:id="rId25"/>
    <p:sldId id="307" r:id="rId26"/>
    <p:sldId id="280" r:id="rId27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" userDrawn="1">
          <p15:clr>
            <a:srgbClr val="A4A3A4"/>
          </p15:clr>
        </p15:guide>
        <p15:guide id="2" pos="322" userDrawn="1">
          <p15:clr>
            <a:srgbClr val="A4A3A4"/>
          </p15:clr>
        </p15:guide>
        <p15:guide id="3" pos="8894" userDrawn="1">
          <p15:clr>
            <a:srgbClr val="A4A3A4"/>
          </p15:clr>
        </p15:guide>
        <p15:guide id="4" orient="horz" pos="4629" userDrawn="1">
          <p15:clr>
            <a:srgbClr val="A4A3A4"/>
          </p15:clr>
        </p15:guide>
        <p15:guide id="5" orient="horz" pos="551" userDrawn="1">
          <p15:clr>
            <a:srgbClr val="A4A3A4"/>
          </p15:clr>
        </p15:guide>
        <p15:guide id="6" orient="horz" pos="49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DDF"/>
    <a:srgbClr val="A20100"/>
    <a:srgbClr val="121856"/>
    <a:srgbClr val="51C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59719" autoAdjust="0"/>
  </p:normalViewPr>
  <p:slideViewPr>
    <p:cSldViewPr snapToGrid="0">
      <p:cViewPr varScale="1">
        <p:scale>
          <a:sx n="37" d="100"/>
          <a:sy n="37" d="100"/>
        </p:scale>
        <p:origin x="804" y="60"/>
      </p:cViewPr>
      <p:guideLst>
        <p:guide orient="horz" pos="415"/>
        <p:guide pos="322"/>
        <p:guide pos="8894"/>
        <p:guide orient="horz" pos="4629"/>
        <p:guide orient="horz" pos="551"/>
        <p:guide orient="horz" pos="49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5" d="100"/>
          <a:sy n="75" d="100"/>
        </p:scale>
        <p:origin x="2937" y="5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A9CE26-6302-4028-8BB3-3BEA3EAE9D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k-SK"/>
              <a:t>Informatika 2.0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3D85EA-A78A-471D-9976-00A8A61CAE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2A02A-7504-4CF2-9B79-804973A0E722}" type="datetimeFigureOut">
              <a:rPr lang="sk-SK" smtClean="0"/>
              <a:t>25. 1. 2022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A07BE-8709-4153-BD48-70C5CA45EA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7F62B0-4081-4AD5-B430-C9FBABD316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0FC84-0E21-4873-818D-BB215F7149F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702092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theme" Target="../theme/theme5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hyperlink" Target="https://creativecommons.org/licenses/by/4.0/deed.sk" TargetMode="Externa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69000" t="-20000" r="-69000" b="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k-SK" dirty="0"/>
              <a:t>Informatika 2.0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251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6F6BF-9537-4C3B-A537-937261FF912A}" type="slidenum">
              <a:rPr lang="sk-SK" smtClean="0"/>
              <a:t>‹#›</a:t>
            </a:fld>
            <a:endParaRPr lang="sk-SK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0929BD8B-046D-4716-8881-BE88A49DC3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10" name="Notes Placeholder 9">
            <a:extLst>
              <a:ext uri="{FF2B5EF4-FFF2-40B4-BE49-F238E27FC236}">
                <a16:creationId xmlns:a16="http://schemas.microsoft.com/office/drawing/2014/main" id="{14474985-BEDA-47FF-BB1E-D7804A398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3663D7F-8AC1-4C59-B935-9C272F9F397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D5DB1-7924-47C6-B73A-07050B67BA15}" type="datetimeFigureOut">
              <a:rPr lang="sk-SK" smtClean="0"/>
              <a:t>25. 1. 2022</a:t>
            </a:fld>
            <a:endParaRPr lang="sk-SK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56A125C-602E-4C14-80A5-BACE9021BED5}"/>
              </a:ext>
            </a:extLst>
          </p:cNvPr>
          <p:cNvSpPr txBox="1">
            <a:spLocks/>
          </p:cNvSpPr>
          <p:nvPr/>
        </p:nvSpPr>
        <p:spPr>
          <a:xfrm>
            <a:off x="1550503" y="7490972"/>
            <a:ext cx="6236095" cy="4381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sz="1100" baseline="0" dirty="0">
              <a:latin typeface="Bahnschrift Light Condensed" panose="020B0502040204020203" pitchFamily="34" charset="0"/>
            </a:endParaRPr>
          </a:p>
        </p:txBody>
      </p:sp>
      <p:pic>
        <p:nvPicPr>
          <p:cNvPr id="13" name="Graphic 12">
            <a:hlinkClick r:id="rId4"/>
            <a:extLst>
              <a:ext uri="{FF2B5EF4-FFF2-40B4-BE49-F238E27FC236}">
                <a16:creationId xmlns:a16="http://schemas.microsoft.com/office/drawing/2014/main" id="{20AE59D9-FB6E-4A5D-B7E5-9FBDB24F1A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20" y="8685213"/>
            <a:ext cx="988859" cy="3461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BA48D46-B94C-4B87-83CA-DCC16CAA29D8}"/>
              </a:ext>
            </a:extLst>
          </p:cNvPr>
          <p:cNvSpPr txBox="1"/>
          <p:nvPr/>
        </p:nvSpPr>
        <p:spPr>
          <a:xfrm>
            <a:off x="1097679" y="8642819"/>
            <a:ext cx="38957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100" dirty="0">
                <a:solidFill>
                  <a:srgbClr val="121856"/>
                </a:solidFill>
                <a:latin typeface="Bahnschrift Light Condensed" panose="020B0502040204020203" pitchFamily="34" charset="0"/>
              </a:rPr>
              <a:t>Tento materiál je zverejnený pod licenciou</a:t>
            </a:r>
            <a:r>
              <a:rPr lang="sk-SK" sz="1100" dirty="0">
                <a:latin typeface="Bahnschrift Light Condensed" panose="020B0502040204020203" pitchFamily="34" charset="0"/>
              </a:rPr>
              <a:t> </a:t>
            </a:r>
            <a:r>
              <a:rPr lang="sk-SK" sz="1100" dirty="0">
                <a:solidFill>
                  <a:srgbClr val="51C5DE"/>
                </a:solidFill>
                <a:latin typeface="Bahnschrift Light Condensed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sk-SK" sz="1100" dirty="0">
                <a:latin typeface="Bahnschrift Light Condensed" panose="020B0502040204020203" pitchFamily="34" charset="0"/>
              </a:rPr>
              <a:t> .</a:t>
            </a:r>
          </a:p>
          <a:p>
            <a:r>
              <a:rPr lang="sk-SK" sz="1100" dirty="0">
                <a:solidFill>
                  <a:srgbClr val="121856"/>
                </a:solidFill>
                <a:latin typeface="Bahnschrift Light Condensed" panose="020B0502040204020203" pitchFamily="34" charset="0"/>
              </a:rPr>
              <a:t>Môžete ho voľne používať, upravovať, a zdieľať pod</a:t>
            </a:r>
            <a:r>
              <a:rPr lang="sk-SK" sz="1100" dirty="0">
                <a:latin typeface="Bahnschrift Light Condensed" panose="020B0502040204020203" pitchFamily="34" charset="0"/>
              </a:rPr>
              <a:t> </a:t>
            </a:r>
            <a:r>
              <a:rPr lang="sk-SK" sz="1100" dirty="0">
                <a:solidFill>
                  <a:srgbClr val="51C5DE"/>
                </a:solidFill>
                <a:latin typeface="Bahnschrift Light Condensed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jednou podmienkou</a:t>
            </a:r>
            <a:r>
              <a:rPr lang="sk-SK" sz="1100" dirty="0">
                <a:latin typeface="Bahnschrift Ligh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102562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rgbClr val="121856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9VOb1L7PkvIUPLfGuY4zvLJ_VIXHHK4C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informatika20.sk/spatna-vazba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9VOb1L7PkvIUPLfGuY4zvLJ_VIXHHK4C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fesia.sk/praca/?search_anywhere=bezpe%C4%8Dnostn%C3%BD+analytik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rmatika20.sk/spatna-vazba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0" dirty="0"/>
              <a:t>Pokračujeme v sérii hodín o bezpečnosti. Táto hodina je viac technická – venujeme sa téme falošných aplikácií na telefóny. Je úplne v poriadku, ak vaši žiaci nebudú rozumieť úplne všetkým detailom. Dôležité je, aby si zapamätali, že takéto aplikácie existujú, a ako ich identifikovať.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dirty="0"/>
              <a:t>Slovo aplikácia skracujeme do podoby "</a:t>
            </a:r>
            <a:r>
              <a:rPr lang="sk-SK" dirty="0" err="1"/>
              <a:t>appka</a:t>
            </a:r>
            <a:r>
              <a:rPr lang="sk-SK" dirty="0"/>
              <a:t>". Dvojité p pochádza z anglického originálu (</a:t>
            </a:r>
            <a:r>
              <a:rPr lang="sk-SK" dirty="0" err="1"/>
              <a:t>app</a:t>
            </a:r>
            <a:r>
              <a:rPr lang="sk-SK" dirty="0"/>
              <a:t>).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sk-SK" dirty="0"/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sk-SK" b="0" dirty="0"/>
              <a:t>Ak sa chcete o tejto téme dozvedieť viac, odporúčame Digitálnu príručku od </a:t>
            </a:r>
            <a:r>
              <a:rPr lang="sk-SK" b="0" dirty="0" err="1"/>
              <a:t>ESETu</a:t>
            </a:r>
            <a:r>
              <a:rPr lang="sk-SK" b="0" dirty="0"/>
              <a:t> (strany 4 – 6): </a:t>
            </a:r>
            <a:r>
              <a:rPr lang="sk-SK" dirty="0">
                <a:hlinkClick r:id="rId3"/>
              </a:rPr>
              <a:t>https://drive.google.com/drive/folders/19VOb1L7PkvIUPLfGuY4zvLJ_VIXHHK4C</a:t>
            </a:r>
            <a:endParaRPr lang="sk-SK" dirty="0"/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lang="sk-SK" b="1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10 minút </a:t>
            </a:r>
            <a:r>
              <a:rPr lang="sk-SK" b="1" dirty="0"/>
              <a:t>– Otvorenie hodiny </a:t>
            </a:r>
            <a:r>
              <a:rPr lang="sk-SK" b="0" dirty="0"/>
              <a:t>–</a:t>
            </a:r>
            <a:r>
              <a:rPr lang="sk-SK" b="1" dirty="0"/>
              <a:t> </a:t>
            </a:r>
            <a:r>
              <a:rPr lang="sk-SK" b="0" dirty="0"/>
              <a:t>Diskusia</a:t>
            </a:r>
            <a:r>
              <a:rPr lang="sk-SK" b="1" dirty="0"/>
              <a:t> + </a:t>
            </a:r>
            <a:r>
              <a:rPr lang="sk-SK" b="0" dirty="0"/>
              <a:t>Video + diskusia – </a:t>
            </a:r>
            <a:r>
              <a:rPr lang="sk-SK" b="1" dirty="0"/>
              <a:t>(snímky 1 – 5) </a:t>
            </a:r>
            <a:endParaRPr lang="sk-SK" b="0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10 minút</a:t>
            </a:r>
            <a:r>
              <a:rPr lang="sk-SK" b="1" dirty="0"/>
              <a:t> – Predstavenie nového obsahu </a:t>
            </a:r>
            <a:r>
              <a:rPr lang="sk-SK" b="0" dirty="0"/>
              <a:t>–</a:t>
            </a:r>
            <a:r>
              <a:rPr lang="sk-SK" b="1" dirty="0"/>
              <a:t> </a:t>
            </a:r>
            <a:r>
              <a:rPr lang="sk-SK" b="0" dirty="0" err="1"/>
              <a:t>Appky</a:t>
            </a:r>
            <a:r>
              <a:rPr lang="sk-SK" b="0" dirty="0"/>
              <a:t> z neoficiálnych zdrojov, Falošné </a:t>
            </a:r>
            <a:r>
              <a:rPr lang="sk-SK" b="0" dirty="0" err="1"/>
              <a:t>appky</a:t>
            </a:r>
            <a:r>
              <a:rPr lang="sk-SK" b="0" dirty="0"/>
              <a:t> na oficiálnych obchodoch – </a:t>
            </a:r>
            <a:r>
              <a:rPr lang="sk-SK" b="1" dirty="0"/>
              <a:t> (snímky 6 – 11)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10 minút</a:t>
            </a:r>
            <a:r>
              <a:rPr lang="sk-SK" b="1" dirty="0"/>
              <a:t> – Spoločné precvičovanie </a:t>
            </a:r>
            <a:r>
              <a:rPr lang="sk-SK" b="0" dirty="0"/>
              <a:t>– Kvíz – naozajstná, alebo falošná? – </a:t>
            </a:r>
            <a:r>
              <a:rPr lang="sk-SK" b="1" dirty="0"/>
              <a:t>(snímky 12 – 19)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10 minút</a:t>
            </a:r>
            <a:r>
              <a:rPr lang="sk-SK" b="1" dirty="0"/>
              <a:t> – Samostatná práca žiakov </a:t>
            </a:r>
            <a:r>
              <a:rPr lang="sk-SK" b="0" dirty="0"/>
              <a:t>–</a:t>
            </a:r>
            <a:r>
              <a:rPr lang="sk-SK" b="1" dirty="0"/>
              <a:t> </a:t>
            </a:r>
            <a:r>
              <a:rPr lang="sk-SK" b="0" dirty="0"/>
              <a:t>Pracovný list – </a:t>
            </a:r>
            <a:r>
              <a:rPr lang="sk-SK" b="1" dirty="0"/>
              <a:t>(snímky 20 – 21)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5 minút</a:t>
            </a:r>
            <a:r>
              <a:rPr lang="sk-SK" b="1" dirty="0"/>
              <a:t> – Overenie pochopenia a záver </a:t>
            </a:r>
            <a:r>
              <a:rPr lang="sk-SK" b="0" dirty="0"/>
              <a:t>–</a:t>
            </a:r>
            <a:r>
              <a:rPr lang="sk-SK" b="1" dirty="0"/>
              <a:t> </a:t>
            </a:r>
            <a:r>
              <a:rPr lang="sk-SK" b="0" dirty="0"/>
              <a:t>Krátke zhrnutie – </a:t>
            </a:r>
            <a:r>
              <a:rPr lang="sk-SK" b="1" dirty="0"/>
              <a:t>(snímka 22)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endParaRPr lang="sk-SK" b="0" dirty="0"/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sk-SK" b="1" dirty="0"/>
              <a:t>Na túto hodinu budete potrebovať:</a:t>
            </a:r>
            <a:r>
              <a:rPr lang="sk-SK" dirty="0"/>
              <a:t> projektor, počítače, internetové pripojenie </a:t>
            </a:r>
          </a:p>
          <a:p>
            <a:pPr marL="2857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sk-SK" b="1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1" dirty="0"/>
              <a:t>Spätnú väzbu</a:t>
            </a:r>
            <a:r>
              <a:rPr lang="sk-SK" dirty="0"/>
              <a:t> na tento plán hodiny nám môžete dať tu:</a:t>
            </a:r>
            <a:r>
              <a:rPr lang="sk-SK" u="none" dirty="0">
                <a:solidFill>
                  <a:srgbClr val="121856"/>
                </a:solidFill>
              </a:rPr>
              <a:t> </a:t>
            </a:r>
            <a:r>
              <a:rPr lang="sk-SK" dirty="0">
                <a:hlinkClick r:id="rId4"/>
              </a:rPr>
              <a:t>informatika20.sk/spatna-vazba</a:t>
            </a:r>
            <a:endParaRPr lang="sk-SK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35F5CD14-F207-44AB-B22C-121D209FB5A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4845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None/>
            </a:pPr>
            <a:r>
              <a:rPr lang="sk-SK" b="1" dirty="0"/>
              <a:t>Ciele hodiny</a:t>
            </a:r>
            <a:endParaRPr lang="sk-SK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Schodíky značia náročnosť úlohy, alebo daného cieľa.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Niektorí žiaci budú schopní dosiahnuť na tejto hodine jedno-</a:t>
            </a:r>
            <a:r>
              <a:rPr lang="sk-SK" dirty="0" err="1"/>
              <a:t>schodíkové</a:t>
            </a:r>
            <a:r>
              <a:rPr lang="sk-SK" dirty="0"/>
              <a:t> ciele, no niektorí už možno tieto schopnosti majú. Pre nich sme pripravili náročnejšie ciele/úlohy.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Nie každý žiak musí dosiahnuť všetky ciele.</a:t>
            </a:r>
          </a:p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328EBC9-49D1-46C3-A480-6C8F32A6C37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8970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Otvorenie hodiny (snímky 1 – 5)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Diskutujte so žiakmi o ich skúsenostiach.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Slovo aplikácia skracujeme do podoby "</a:t>
            </a:r>
            <a:r>
              <a:rPr lang="sk-SK" dirty="0" err="1"/>
              <a:t>appka</a:t>
            </a:r>
            <a:r>
              <a:rPr lang="sk-SK" dirty="0"/>
              <a:t>". Dvojité p pochádza z anglického originálu slova </a:t>
            </a:r>
            <a:r>
              <a:rPr lang="sk-SK" dirty="0" err="1"/>
              <a:t>app</a:t>
            </a:r>
            <a:r>
              <a:rPr lang="sk-SK" dirty="0"/>
              <a:t>.</a:t>
            </a:r>
          </a:p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3E02B08-CB48-4BE6-B8B4-67ACBA8CE9C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2830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Otvorenie hodiny (snímky 1 – 5)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Video je animované, ale dialóg postáv je písaný, nie hovorený.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Ak vaši žiaci pomalšie čítajú, odporúčame video zastavovať aby mali čas si dialógy prečítať.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Video je z mini-seriálu. Postava menom </a:t>
            </a:r>
            <a:r>
              <a:rPr lang="sk-SK" dirty="0" err="1"/>
              <a:t>Ax</a:t>
            </a:r>
            <a:r>
              <a:rPr lang="sk-SK" dirty="0"/>
              <a:t> je negatívna (v predchádzajúcich epizódach šikanoval iných žiakov), hlavný hrdina (</a:t>
            </a:r>
            <a:r>
              <a:rPr lang="sk-SK" dirty="0" err="1"/>
              <a:t>Elias</a:t>
            </a:r>
            <a:r>
              <a:rPr lang="sk-SK" dirty="0"/>
              <a:t>) je pozitívny.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E938AB1-1157-475E-9AA1-A8E08C0BAE2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2601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Otvorenie hodiny (snímky 1 – 5)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Cez diskusiu si spolu so žiakmi zhrňte obsah videa. 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Hlavná pointa – </a:t>
            </a:r>
            <a:r>
              <a:rPr lang="sk-SK" dirty="0" err="1"/>
              <a:t>Ax</a:t>
            </a:r>
            <a:r>
              <a:rPr lang="sk-SK" dirty="0"/>
              <a:t> stiahol neznámu </a:t>
            </a:r>
            <a:r>
              <a:rPr lang="sk-SK" dirty="0" err="1"/>
              <a:t>appku</a:t>
            </a:r>
            <a:r>
              <a:rPr lang="sk-SK" dirty="0"/>
              <a:t> z neoficiálneho odkazu, a tá </a:t>
            </a:r>
            <a:r>
              <a:rPr lang="sk-SK" dirty="0" err="1"/>
              <a:t>appka</a:t>
            </a:r>
            <a:r>
              <a:rPr lang="sk-SK" dirty="0"/>
              <a:t> mu nainštalovala do telefónu </a:t>
            </a:r>
            <a:r>
              <a:rPr lang="sk-SK" dirty="0" err="1"/>
              <a:t>malvér</a:t>
            </a:r>
            <a:r>
              <a:rPr lang="sk-SK" dirty="0"/>
              <a:t> (vírus)</a:t>
            </a:r>
          </a:p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3E02B08-CB48-4BE6-B8B4-67ACBA8CE9C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Informatika 2.0 </a:t>
            </a:r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254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Predstavenie nového obsahu (snímky 6 – 11)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Na dnešnej hodine si budeme hovoriť o dvoch druhoch falošných </a:t>
            </a:r>
            <a:r>
              <a:rPr lang="sk-SK" dirty="0" err="1"/>
              <a:t>appiek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Prvý druh sú </a:t>
            </a:r>
            <a:r>
              <a:rPr lang="sk-SK" dirty="0" err="1"/>
              <a:t>appky</a:t>
            </a:r>
            <a:r>
              <a:rPr lang="sk-SK" dirty="0"/>
              <a:t> na Android (všetky telefóny okrem iPhone), ktoré neboli stiahnuté cez oficiálny obchod Google </a:t>
            </a:r>
            <a:r>
              <a:rPr lang="sk-SK" dirty="0" err="1"/>
              <a:t>Play</a:t>
            </a:r>
            <a:r>
              <a:rPr lang="sk-SK" dirty="0"/>
              <a:t> (príklady na ďalších snímkach).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Druhý druh sú </a:t>
            </a:r>
            <a:r>
              <a:rPr lang="sk-SK" dirty="0" err="1"/>
              <a:t>appky</a:t>
            </a:r>
            <a:r>
              <a:rPr lang="sk-SK" dirty="0"/>
              <a:t> ktoré síce sú na oficiálnom obchode (to je jedno či Google, či Apple) ale sú falošné – nefungujú tak, ako je v "obchode" napísané.</a:t>
            </a:r>
          </a:p>
          <a:p>
            <a:pPr marL="4254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sk-SK" b="0" dirty="0"/>
              <a:t>Ak sa chcete o tejto téme dozvedieť viac, odporúčame Digitálnu príručku od </a:t>
            </a:r>
            <a:r>
              <a:rPr lang="sk-SK" b="0" dirty="0" err="1"/>
              <a:t>ESETu</a:t>
            </a:r>
            <a:r>
              <a:rPr lang="sk-SK" b="0" dirty="0"/>
              <a:t> (strany 4 – 6): </a:t>
            </a:r>
            <a:r>
              <a:rPr lang="sk-SK" dirty="0">
                <a:hlinkClick r:id="rId3"/>
              </a:rPr>
              <a:t>https://drive.google.com/drive/folders/19VOb1L7PkvIUPLfGuY4zvLJ_VIXHHK4C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3E02B08-CB48-4BE6-B8B4-67ACBA8CE9C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Informatika 2.0 </a:t>
            </a:r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003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Predstavenie nového obsahu (snímky 6 – 11)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Prvý typ – </a:t>
            </a:r>
            <a:r>
              <a:rPr lang="sk-SK" dirty="0" err="1"/>
              <a:t>appky</a:t>
            </a:r>
            <a:r>
              <a:rPr lang="sk-SK" dirty="0"/>
              <a:t> stiahnuté nie z oficiálneho obchodu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Predtým ako video spustíte, povedzte žiakom, čo vo videu uvidia.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Video, od výskumníkov z firmy ESET, ukazuje falošnú </a:t>
            </a:r>
            <a:r>
              <a:rPr lang="sk-SK" dirty="0" err="1"/>
              <a:t>appku</a:t>
            </a:r>
            <a:r>
              <a:rPr lang="sk-SK" dirty="0"/>
              <a:t>, ktorá samú seba šíri cez správy.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Akonáhle si ju nainštalujete (a dáte jej povolenie) začne </a:t>
            </a:r>
            <a:r>
              <a:rPr lang="sk-SK" b="1" dirty="0"/>
              <a:t>sama odpovedať na všetky správy ktoré vám prídu. </a:t>
            </a:r>
            <a:r>
              <a:rPr lang="sk-SK" b="0" dirty="0"/>
              <a:t>Na každú správu odpovie s odkazom.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Ak niekto z vašich kamarátov na tento odkaz klikne, tak sa </a:t>
            </a:r>
            <a:r>
              <a:rPr lang="sk-SK" b="0" dirty="0" err="1"/>
              <a:t>appka</a:t>
            </a:r>
            <a:r>
              <a:rPr lang="sk-SK" b="0" dirty="0"/>
              <a:t> stiahne aj do jeho telefónu, a tak ďalej.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So žiakmi si video pozrite kľudne aj 2-3 krát, aby rozumeli o čo ide.</a:t>
            </a:r>
            <a:endParaRPr lang="sk-SK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68043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Predstavenie nového obsahu (snímky 6 – 11)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Opäť príklad prvého typu – </a:t>
            </a:r>
            <a:r>
              <a:rPr lang="sk-SK" dirty="0" err="1"/>
              <a:t>appky</a:t>
            </a:r>
            <a:r>
              <a:rPr lang="sk-SK" dirty="0"/>
              <a:t> stiahnutej nie z oficiálneho obchodu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Tento krát nie video, ale sled obrázkov:</a:t>
            </a:r>
          </a:p>
          <a:p>
            <a:pPr marL="482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 err="1"/>
              <a:t>Appka</a:t>
            </a:r>
            <a:r>
              <a:rPr lang="sk-SK" dirty="0"/>
              <a:t> sa šíri cez </a:t>
            </a:r>
            <a:r>
              <a:rPr lang="sk-SK" dirty="0" err="1"/>
              <a:t>Youtube</a:t>
            </a:r>
            <a:r>
              <a:rPr lang="sk-SK" dirty="0"/>
              <a:t> videá – pod videom je </a:t>
            </a:r>
            <a:r>
              <a:rPr lang="sk-SK" dirty="0" err="1"/>
              <a:t>link</a:t>
            </a:r>
            <a:r>
              <a:rPr lang="sk-SK" dirty="0"/>
              <a:t> na stiahnutie.</a:t>
            </a:r>
          </a:p>
          <a:p>
            <a:pPr marL="482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Po kliknutí na </a:t>
            </a:r>
            <a:r>
              <a:rPr lang="sk-SK" dirty="0" err="1"/>
              <a:t>link</a:t>
            </a:r>
            <a:r>
              <a:rPr lang="sk-SK" dirty="0"/>
              <a:t> ideme na falošnú stránku – hore vidíme, že to nie je oficiálny obchod. Dole vidíme upozornenie, že keď hru stiahneme, tak nám môže poškodiť telefón.</a:t>
            </a:r>
          </a:p>
          <a:p>
            <a:pPr marL="482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Stránka vyzerá veľmi vierohodne – má ukradnuté texty z oficiálnej stránky</a:t>
            </a:r>
          </a:p>
          <a:p>
            <a:pPr marL="482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Po stiahnutí nás núti si stiahnuť ďalšie </a:t>
            </a:r>
            <a:r>
              <a:rPr lang="sk-SK" dirty="0" err="1"/>
              <a:t>appky</a:t>
            </a:r>
            <a:r>
              <a:rPr lang="sk-SK" dirty="0"/>
              <a:t> a chce povolenie posielať upozornenia</a:t>
            </a:r>
          </a:p>
          <a:p>
            <a:pPr marL="482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Potom začne zobrazovať falošné upozornenia, ktoré nás majú vystrašiť.</a:t>
            </a:r>
          </a:p>
          <a:p>
            <a:pPr marL="482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Ak na </a:t>
            </a:r>
            <a:r>
              <a:rPr lang="sk-SK" dirty="0" err="1"/>
              <a:t>ne</a:t>
            </a:r>
            <a:r>
              <a:rPr lang="sk-SK" dirty="0"/>
              <a:t> klikneme, tak nám ponúkne inštaláciu ďalšej falošnej </a:t>
            </a:r>
            <a:r>
              <a:rPr lang="sk-SK" dirty="0" err="1"/>
              <a:t>appky</a:t>
            </a:r>
            <a:r>
              <a:rPr lang="sk-SK" dirty="0"/>
              <a:t>.</a:t>
            </a:r>
          </a:p>
          <a:p>
            <a:pPr marL="482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endParaRPr lang="sk-SK" dirty="0"/>
          </a:p>
          <a:p>
            <a:endParaRPr lang="sk-SK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19295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Predstavenie nového obsahu (snímky 6 – 11)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Prvý typ – </a:t>
            </a:r>
            <a:r>
              <a:rPr lang="sk-SK" dirty="0" err="1"/>
              <a:t>appky</a:t>
            </a:r>
            <a:r>
              <a:rPr lang="sk-SK" dirty="0"/>
              <a:t> stiahnuté nie z oficiálneho obchodu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Predtým ako video </a:t>
            </a:r>
            <a:r>
              <a:rPr lang="sk-SK" dirty="0" err="1"/>
              <a:t>spusíte</a:t>
            </a:r>
            <a:r>
              <a:rPr lang="sk-SK" dirty="0"/>
              <a:t>, povedzte žiakom, čo vo videu uvidia.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Video, od výskumníka z firmy ESET, ukazuje falošnú </a:t>
            </a:r>
            <a:r>
              <a:rPr lang="sk-SK" dirty="0" err="1"/>
              <a:t>appku</a:t>
            </a:r>
            <a:r>
              <a:rPr lang="sk-SK" dirty="0"/>
              <a:t>, ktorá sľubuje že prelomí heslá na </a:t>
            </a:r>
            <a:r>
              <a:rPr lang="sk-SK" dirty="0" err="1"/>
              <a:t>wifi</a:t>
            </a:r>
            <a:r>
              <a:rPr lang="sk-SK" dirty="0"/>
              <a:t>.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Po otvorení zablokuje telefón a ukazuje arabské a ruské správy.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1" dirty="0"/>
              <a:t>Telefón sa nedá používať, až kým nezadáme kód, ktorý poznajú iba autori </a:t>
            </a:r>
            <a:r>
              <a:rPr lang="sk-SK" b="1" dirty="0" err="1"/>
              <a:t>appky</a:t>
            </a:r>
            <a:r>
              <a:rPr lang="sk-SK" b="1" dirty="0"/>
              <a:t>.</a:t>
            </a:r>
            <a:endParaRPr lang="sk-SK" b="0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So žiakmi si video pozrite kľudne aj 2-3 krát, aby rozumeli o čo ide.</a:t>
            </a:r>
            <a:endParaRPr lang="sk-SK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16640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Predstavenie nového obsahu (snímky 6 – 11)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Príklad druhého druhu – falošné </a:t>
            </a:r>
            <a:r>
              <a:rPr lang="sk-SK" dirty="0" err="1"/>
              <a:t>appky</a:t>
            </a:r>
            <a:r>
              <a:rPr lang="sk-SK" dirty="0"/>
              <a:t> v oficiálnych "obchodoch„ (</a:t>
            </a:r>
            <a:r>
              <a:rPr lang="sk-SK" dirty="0" err="1"/>
              <a:t>ang</a:t>
            </a:r>
            <a:r>
              <a:rPr lang="sk-SK" dirty="0"/>
              <a:t>. </a:t>
            </a:r>
            <a:r>
              <a:rPr lang="sk-SK" dirty="0" err="1"/>
              <a:t>Store</a:t>
            </a:r>
            <a:r>
              <a:rPr lang="sk-SK" dirty="0"/>
              <a:t>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Žiakom môžete ukázať aj to – ako sa jednotlivé ikonky podobajú originálu (originál je v stĺpci najviac vľavo).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Je pravda, že výskumníci analyzovali iba </a:t>
            </a:r>
            <a:r>
              <a:rPr lang="sk-SK" dirty="0" err="1"/>
              <a:t>appky</a:t>
            </a:r>
            <a:r>
              <a:rPr lang="sk-SK" dirty="0"/>
              <a:t> z Google </a:t>
            </a:r>
            <a:r>
              <a:rPr lang="sk-SK" dirty="0" err="1"/>
              <a:t>Play</a:t>
            </a:r>
            <a:r>
              <a:rPr lang="sk-SK" dirty="0"/>
              <a:t> </a:t>
            </a:r>
            <a:r>
              <a:rPr lang="sk-SK" dirty="0" err="1"/>
              <a:t>Store</a:t>
            </a:r>
            <a:r>
              <a:rPr lang="sk-SK" dirty="0"/>
              <a:t>, no takéto </a:t>
            </a:r>
            <a:r>
              <a:rPr lang="sk-SK" dirty="0" err="1"/>
              <a:t>appky</a:t>
            </a:r>
            <a:r>
              <a:rPr lang="sk-SK" dirty="0"/>
              <a:t> sú (v menšej miere) prítomné aj na Apple </a:t>
            </a:r>
            <a:r>
              <a:rPr lang="sk-SK" dirty="0" err="1"/>
              <a:t>App</a:t>
            </a:r>
            <a:r>
              <a:rPr lang="sk-SK" dirty="0"/>
              <a:t> </a:t>
            </a:r>
            <a:r>
              <a:rPr lang="sk-SK" dirty="0" err="1"/>
              <a:t>Store</a:t>
            </a:r>
            <a:r>
              <a:rPr lang="sk-SK" dirty="0"/>
              <a:t>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endParaRPr lang="sk-SK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54352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Predstavenie nového obsahu (snímky 6 – 11)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Ako spoznať falošnú </a:t>
            </a:r>
            <a:r>
              <a:rPr lang="sk-SK" dirty="0" err="1"/>
              <a:t>appku</a:t>
            </a:r>
            <a:r>
              <a:rPr lang="sk-SK" dirty="0"/>
              <a:t>?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Štyri kroky:</a:t>
            </a:r>
          </a:p>
          <a:p>
            <a:pPr marL="103124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Sedliacky rozum – sľubuje </a:t>
            </a:r>
            <a:r>
              <a:rPr lang="sk-SK" dirty="0" err="1"/>
              <a:t>appka</a:t>
            </a:r>
            <a:r>
              <a:rPr lang="sk-SK" dirty="0"/>
              <a:t> niečo nereálne a zadarmo? (zadarmo drahá hra, zvýšenie počtu followerov na sociálnych sieťach, ukradnutie hesla na </a:t>
            </a:r>
            <a:r>
              <a:rPr lang="sk-SK" dirty="0" err="1"/>
              <a:t>wifi</a:t>
            </a:r>
            <a:r>
              <a:rPr lang="sk-SK" dirty="0"/>
              <a:t>, atď.) Ak áno, je to podozrivé a skoro určite ide o falošnú </a:t>
            </a:r>
            <a:r>
              <a:rPr lang="sk-SK" dirty="0" err="1"/>
              <a:t>appku</a:t>
            </a:r>
            <a:r>
              <a:rPr lang="sk-SK" dirty="0"/>
              <a:t>.</a:t>
            </a:r>
          </a:p>
          <a:p>
            <a:pPr marL="103124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Ak je </a:t>
            </a:r>
            <a:r>
              <a:rPr lang="sk-SK" dirty="0" err="1"/>
              <a:t>appka</a:t>
            </a:r>
            <a:r>
              <a:rPr lang="sk-SK" dirty="0"/>
              <a:t> falošná, skoro určite má zlé recenzie. Pozor na dobré recenzie! Tie si vedia autori písať aj sami. Treba pozerať negatívne recenzie.</a:t>
            </a:r>
          </a:p>
          <a:p>
            <a:pPr marL="103124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Koľko ľudí si ju stiahlo? Ak menej ako milión, je potrebné byť na pozore. Je nejaká s rovnakým názvom, ktorá má oveľa </a:t>
            </a:r>
            <a:r>
              <a:rPr lang="sk-SK" dirty="0" err="1"/>
              <a:t>oveľa</a:t>
            </a:r>
            <a:r>
              <a:rPr lang="sk-SK" dirty="0"/>
              <a:t> viac stiahnutí?</a:t>
            </a:r>
          </a:p>
          <a:p>
            <a:pPr marL="103124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sk-SK" dirty="0"/>
              <a:t>Aplikácia pred spustením upozorní, ktoré oprávnenia požaduje. Ak aplikácia požaduje veľmi veľa povolení, je to podozrivé. Je naozaj potrebné, aby mala všetky z nich? (Príklad – zadarmo kalkulačka si pýta prístup ku všetkým kontaktom, ku kamere a k GPS.)</a:t>
            </a:r>
          </a:p>
          <a:p>
            <a:pPr marL="482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Všetky kroky si vyskúšame v praxi v ďalšej časti hodiny.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68101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Spoločné precvičovanie (snímky 12 – 19)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Spoločný kvíz. 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Žiakom budeme ukazovať obrázky, alebo videá rôznych </a:t>
            </a:r>
            <a:r>
              <a:rPr lang="sk-SK" dirty="0" err="1"/>
              <a:t>appiek</a:t>
            </a:r>
            <a:r>
              <a:rPr lang="sk-SK" dirty="0"/>
              <a:t> a oni musia posúdiť, či ide o falošnú, či naozajstnú </a:t>
            </a:r>
            <a:r>
              <a:rPr lang="sk-SK" dirty="0" err="1"/>
              <a:t>appku</a:t>
            </a:r>
            <a:r>
              <a:rPr lang="sk-SK" dirty="0"/>
              <a:t>?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1" dirty="0"/>
              <a:t>Žiakov sa vždy opýtajte, prečo by povedali jedno, alebo druhé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b="0" dirty="0"/>
              <a:t>Falošné </a:t>
            </a:r>
            <a:r>
              <a:rPr lang="sk-SK" b="0" dirty="0" err="1"/>
              <a:t>appky</a:t>
            </a:r>
            <a:r>
              <a:rPr lang="sk-SK" b="0" dirty="0"/>
              <a:t> môžu byť oboch druhov.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06750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Spoločné precvičovanie (snímky 12 – 19)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Spoločný kvíz. 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Žiakom budeme ukazovať obrázky, alebo videá rôznych </a:t>
            </a:r>
            <a:r>
              <a:rPr lang="sk-SK" dirty="0" err="1"/>
              <a:t>appiek</a:t>
            </a:r>
            <a:r>
              <a:rPr lang="sk-SK" dirty="0"/>
              <a:t> a oni musia posúdiť, či ide o falošnú, či naozajstnú </a:t>
            </a:r>
            <a:r>
              <a:rPr lang="sk-SK" dirty="0" err="1"/>
              <a:t>appku</a:t>
            </a:r>
            <a:r>
              <a:rPr lang="sk-SK" dirty="0"/>
              <a:t>?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Odpoveď + dôvody: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 err="1"/>
              <a:t>Appka</a:t>
            </a:r>
            <a:r>
              <a:rPr lang="sk-SK" dirty="0"/>
              <a:t> je naozajstná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4 milióny stiahnutí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Veľmi dobré hodnotenia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Veľa stiahnutí (inštalácií)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Stojí peniaze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0911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Spoločné precvičovanie (snímky 12 – 19)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Text je anglický, no je jasné, že </a:t>
            </a:r>
            <a:r>
              <a:rPr lang="sk-SK" dirty="0" err="1"/>
              <a:t>appka</a:t>
            </a:r>
            <a:r>
              <a:rPr lang="sk-SK" dirty="0"/>
              <a:t> sa sťahuje cez </a:t>
            </a:r>
            <a:r>
              <a:rPr lang="sk-SK" dirty="0" err="1"/>
              <a:t>smsku</a:t>
            </a:r>
            <a:r>
              <a:rPr lang="sk-SK" dirty="0"/>
              <a:t> (obrázok úplne vľavo)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Odpoveď + dôvody: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 err="1"/>
              <a:t>Appka</a:t>
            </a:r>
            <a:r>
              <a:rPr lang="sk-SK" dirty="0"/>
              <a:t> je falošná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 err="1"/>
              <a:t>Link</a:t>
            </a:r>
            <a:r>
              <a:rPr lang="sk-SK" dirty="0"/>
              <a:t> na stiahnutie nie je oficiálny! Je v </a:t>
            </a:r>
            <a:r>
              <a:rPr lang="sk-SK" dirty="0" err="1"/>
              <a:t>smske</a:t>
            </a:r>
            <a:r>
              <a:rPr lang="sk-SK" dirty="0"/>
              <a:t>.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Dostali sme sa teda na webstránku, ktorá iba vyzerá ako oficiálny obchod (preto tam je napísaných falošných 11 miliónov hodnotení, veľa stiahnutí, a tak ďalej).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Tu môžete žiakov trochu potrápiť – "veď má dobré hodnotenia, a veľa stiahnutí"....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12217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Spoločné precvičovanie (snímky 12 – 19)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Text je anglický, no je jasné, že </a:t>
            </a:r>
            <a:r>
              <a:rPr lang="sk-SK" dirty="0" err="1"/>
              <a:t>appka</a:t>
            </a:r>
            <a:r>
              <a:rPr lang="sk-SK" dirty="0"/>
              <a:t> si pýta veľa </a:t>
            </a:r>
            <a:r>
              <a:rPr lang="sk-SK" dirty="0" err="1"/>
              <a:t>veľa</a:t>
            </a:r>
            <a:r>
              <a:rPr lang="sk-SK" dirty="0"/>
              <a:t> povolení (obrázok vpravo)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Odpoveď + dôvody: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 err="1"/>
              <a:t>Appka</a:t>
            </a:r>
            <a:r>
              <a:rPr lang="sk-SK" dirty="0"/>
              <a:t> je falošná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Málo stiahnutí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Zlé hodnotenia hodnotenia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Ale hlavne: pýta si veľké množstvo povolení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2271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Spoločné precvičovanie (snímky 12 – 19)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Odpoveď + dôvody: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 err="1"/>
              <a:t>Appka</a:t>
            </a:r>
            <a:r>
              <a:rPr lang="sk-SK" dirty="0"/>
              <a:t> je </a:t>
            </a:r>
            <a:r>
              <a:rPr lang="en-US" dirty="0" err="1"/>
              <a:t>naozajstn</a:t>
            </a:r>
            <a:r>
              <a:rPr lang="sk-SK" dirty="0"/>
              <a:t>á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Aj napriek zlým hodnoteniam 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Veľa hodnotení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Veľa stiahnutí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50310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Spoločné precvičovanie (snímky 12 – 19)</a:t>
            </a:r>
            <a:endParaRPr lang="sk-SK" dirty="0"/>
          </a:p>
          <a:p>
            <a:pPr marL="4254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sk-SK" dirty="0"/>
              <a:t>Text je anglický, no je jasné, že </a:t>
            </a:r>
            <a:r>
              <a:rPr lang="sk-SK" dirty="0" err="1"/>
              <a:t>appka</a:t>
            </a:r>
            <a:r>
              <a:rPr lang="sk-SK" dirty="0"/>
              <a:t> sa nesťahuje cez oficiálny obchod (obrázok úplne vľavo)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Odpoveď + dôvody: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 err="1"/>
              <a:t>Appka</a:t>
            </a:r>
            <a:r>
              <a:rPr lang="sk-SK" dirty="0"/>
              <a:t> je falošná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Sťahuje sa zo zlého odkazu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Pýta si povolenia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Po anglicky sľubuje 60% zľavu na objednávku prvého jedla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205697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Spoločné precvičovanie (snímky 12 – 19)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Odpoveď + dôvody: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 err="1"/>
              <a:t>Appka</a:t>
            </a:r>
            <a:r>
              <a:rPr lang="sk-SK" dirty="0"/>
              <a:t> je falošná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Málo hodnotení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Zlé hodnotenia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Málo stiahnutí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Sľubuje niečo zadarmo (podvádzanie v hre </a:t>
            </a:r>
            <a:r>
              <a:rPr lang="sk-SK" dirty="0" err="1"/>
              <a:t>minecraft</a:t>
            </a:r>
            <a:r>
              <a:rPr lang="sk-SK" dirty="0"/>
              <a:t>)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70901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Spoločné precvičovanie (snímky 12 – 19)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Odpoveď + dôvody: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 err="1"/>
              <a:t>Appka</a:t>
            </a:r>
            <a:r>
              <a:rPr lang="sk-SK" dirty="0"/>
              <a:t> je naozajstná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Veľmi veľa hodnotení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Väčšinou pozitívne hodnotenia</a:t>
            </a:r>
          </a:p>
          <a:p>
            <a:pPr marL="97409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Veľmi veľa stiahnutí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31835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10 minút – Samostatná práca žiakov (snímky 20 – 21)</a:t>
            </a:r>
            <a:endParaRPr lang="sk-SK" dirty="0"/>
          </a:p>
          <a:p>
            <a:endParaRPr lang="sk-SK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957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10 minút – Samostatná práca žiakov (snímky 20 – 21)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Žiaci (v dvojiciach alebo sami) môžu riešiť ľubovoľne náročnú úlohu.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Odpovede môžu žiaci písať priamo do pracovných listov.</a:t>
            </a:r>
          </a:p>
          <a:p>
            <a:endParaRPr lang="sk-SK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31705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b="1" dirty="0"/>
              <a:t>5 minút – Overenie pochopenia a záver (snímka 22)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Diskutujte so žiakmi o ich skúsenostiach vo svetle dnešnej hodiny.</a:t>
            </a:r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Aj napriek tomu, že sme na hodine stále hovorili o Google </a:t>
            </a:r>
            <a:r>
              <a:rPr lang="sk-SK" dirty="0" err="1"/>
              <a:t>Play</a:t>
            </a:r>
            <a:r>
              <a:rPr lang="sk-SK" dirty="0"/>
              <a:t>, falošné </a:t>
            </a:r>
            <a:r>
              <a:rPr lang="sk-SK" dirty="0" err="1"/>
              <a:t>appky</a:t>
            </a:r>
            <a:r>
              <a:rPr lang="sk-SK" dirty="0"/>
              <a:t> sa vyskytujú aj na iPhone </a:t>
            </a:r>
            <a:r>
              <a:rPr lang="sk-SK" dirty="0" err="1"/>
              <a:t>App</a:t>
            </a:r>
            <a:r>
              <a:rPr lang="sk-SK" dirty="0"/>
              <a:t> </a:t>
            </a:r>
            <a:r>
              <a:rPr lang="sk-SK" dirty="0" err="1"/>
              <a:t>Store</a:t>
            </a:r>
            <a:r>
              <a:rPr lang="sk-SK"/>
              <a:t>.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sk-SK" dirty="0"/>
              <a:t>Posledná otázka – výskumník, ktorý skúma napríklad takéto falošné </a:t>
            </a:r>
            <a:r>
              <a:rPr lang="sk-SK" dirty="0" err="1"/>
              <a:t>appky</a:t>
            </a:r>
            <a:r>
              <a:rPr lang="sk-SK" dirty="0"/>
              <a:t> (ako na videách).</a:t>
            </a:r>
          </a:p>
          <a:p>
            <a:pPr marL="425450" marR="0" lvl="0" indent="-28575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sk-SK" dirty="0"/>
              <a:t>Ak by ste si so žiakmi chceli pozrieť konkrétne pracovné ponuky: </a:t>
            </a:r>
            <a:r>
              <a:rPr lang="sk-SK" dirty="0">
                <a:hlinkClick r:id="rId3"/>
              </a:rPr>
              <a:t>https://www.profesia.sk/praca/?search_anywhere=bezpe%C4%8Dnostn%C3%BD+analytik</a:t>
            </a:r>
            <a:endParaRPr lang="sk-SK" dirty="0"/>
          </a:p>
          <a:p>
            <a:pPr marL="4254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endParaRPr lang="sk-SK" dirty="0"/>
          </a:p>
          <a:p>
            <a:endParaRPr lang="sk-SK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7218A29C-A291-4681-98A8-1DB97AC97CE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78547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k-SK" b="1" dirty="0"/>
              <a:t>Odučili ste túto hodinu? Dajte nám prosím spätnú väzbu </a:t>
            </a:r>
            <a:r>
              <a:rPr lang="sk-SK" dirty="0">
                <a:hlinkClick r:id="rId3"/>
              </a:rPr>
              <a:t>informatika20.sk/spatna-vazba</a:t>
            </a:r>
            <a:endParaRPr lang="sk-SK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C2FF590-A825-4717-96BD-25F4AFFA341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k-SK"/>
              <a:t>Informatika 2.0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3116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sv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4.jpg"/><Relationship Id="rId5" Type="http://schemas.openxmlformats.org/officeDocument/2006/relationships/image" Target="../media/image33.sv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7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9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9.sv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sv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4.jpg"/><Relationship Id="rId11" Type="http://schemas.openxmlformats.org/officeDocument/2006/relationships/image" Target="../media/image49.svg"/><Relationship Id="rId5" Type="http://schemas.openxmlformats.org/officeDocument/2006/relationships/image" Target="../media/image33.svg"/><Relationship Id="rId10" Type="http://schemas.openxmlformats.org/officeDocument/2006/relationships/image" Target="../media/image4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51.png"/><Relationship Id="rId7" Type="http://schemas.openxmlformats.org/officeDocument/2006/relationships/image" Target="../media/image35.png"/><Relationship Id="rId2" Type="http://schemas.openxmlformats.org/officeDocument/2006/relationships/image" Target="../media/image50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svg"/><Relationship Id="rId5" Type="http://schemas.openxmlformats.org/officeDocument/2006/relationships/image" Target="../media/image52.png"/><Relationship Id="rId10" Type="http://schemas.openxmlformats.org/officeDocument/2006/relationships/image" Target="../media/image49.svg"/><Relationship Id="rId4" Type="http://schemas.openxmlformats.org/officeDocument/2006/relationships/image" Target="../media/image33.svg"/><Relationship Id="rId9" Type="http://schemas.openxmlformats.org/officeDocument/2006/relationships/image" Target="../media/image4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4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4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7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9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9.sv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sv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4.jpg"/><Relationship Id="rId11" Type="http://schemas.openxmlformats.org/officeDocument/2006/relationships/image" Target="../media/image49.svg"/><Relationship Id="rId5" Type="http://schemas.openxmlformats.org/officeDocument/2006/relationships/image" Target="../media/image33.svg"/><Relationship Id="rId10" Type="http://schemas.openxmlformats.org/officeDocument/2006/relationships/image" Target="../media/image4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51.png"/><Relationship Id="rId7" Type="http://schemas.openxmlformats.org/officeDocument/2006/relationships/image" Target="../media/image35.png"/><Relationship Id="rId2" Type="http://schemas.openxmlformats.org/officeDocument/2006/relationships/image" Target="../media/image50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1.svg"/><Relationship Id="rId5" Type="http://schemas.openxmlformats.org/officeDocument/2006/relationships/image" Target="../media/image52.png"/><Relationship Id="rId10" Type="http://schemas.openxmlformats.org/officeDocument/2006/relationships/image" Target="../media/image49.svg"/><Relationship Id="rId4" Type="http://schemas.openxmlformats.org/officeDocument/2006/relationships/image" Target="../media/image33.svg"/><Relationship Id="rId9" Type="http://schemas.openxmlformats.org/officeDocument/2006/relationships/image" Target="../media/image48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1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56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61.jp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edomodrý farebn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&#10;&#10;Description automatically generated" hidden="1">
            <a:extLst>
              <a:ext uri="{FF2B5EF4-FFF2-40B4-BE49-F238E27FC236}">
                <a16:creationId xmlns:a16="http://schemas.microsoft.com/office/drawing/2014/main" id="{FB60B2FC-C252-4266-8639-17F0E01BCB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Uvodny nadpis">
            <a:extLst>
              <a:ext uri="{FF2B5EF4-FFF2-40B4-BE49-F238E27FC236}">
                <a16:creationId xmlns:a16="http://schemas.microsoft.com/office/drawing/2014/main" id="{F5EEB5A4-4141-4556-B7C4-6F133CA29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/>
              <a:t>Nadpis na úvodný slajd</a:t>
            </a:r>
            <a:endParaRPr lang="sk-SK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972C8C7-F331-4972-943F-01F6C001D3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702426"/>
            <a:ext cx="2193925" cy="536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cap="all" baseline="0">
                <a:solidFill>
                  <a:schemeClr val="accent1"/>
                </a:solidFill>
                <a:latin typeface="Bahnschrift Condensed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B3819D-E279-472C-8306-F96A73FB34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1BC3418-E3AF-4582-B845-8149DEFE73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6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edomodrý modr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D1A70E0F-B2C9-47F1-A60F-3C34433D1D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9" name="Uvodny nadpis">
            <a:extLst>
              <a:ext uri="{FF2B5EF4-FFF2-40B4-BE49-F238E27FC236}">
                <a16:creationId xmlns:a16="http://schemas.microsoft.com/office/drawing/2014/main" id="{EDA50EB2-6546-4D62-8AA0-7AE308CF2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/>
              <a:t>Nadpis na úvodný slajd</a:t>
            </a:r>
            <a:endParaRPr lang="sk-SK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D9640EB-3DAC-4893-8F64-1A31A69E1C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702426"/>
            <a:ext cx="2193925" cy="536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cap="all" baseline="0">
                <a:solidFill>
                  <a:schemeClr val="accent1"/>
                </a:solidFill>
                <a:latin typeface="Bahnschrift Condensed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844E6ED5-1DD5-4481-9E58-FBCE85880C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mavý bled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 hidden="1">
            <a:extLst>
              <a:ext uri="{FF2B5EF4-FFF2-40B4-BE49-F238E27FC236}">
                <a16:creationId xmlns:a16="http://schemas.microsoft.com/office/drawing/2014/main" id="{3BFCF322-9349-4DD4-8926-E493004C1C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542A627-4397-49C1-9B89-3BA93F2764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1" name="Uvodny nadpis">
            <a:extLst>
              <a:ext uri="{FF2B5EF4-FFF2-40B4-BE49-F238E27FC236}">
                <a16:creationId xmlns:a16="http://schemas.microsoft.com/office/drawing/2014/main" id="{7120052F-F98B-455D-AA08-11703BCEC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bg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Nadpis na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4BF77F1-BFC9-4FA1-8FAF-4B706A5E05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702426"/>
            <a:ext cx="2193925" cy="536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cap="all" baseline="0">
                <a:solidFill>
                  <a:schemeClr val="bg1"/>
                </a:solidFill>
                <a:latin typeface="Bahnschrift Condensed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D312695-E537-4A93-B663-8745716B94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8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mavý Žlt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42FAF6-D62E-437D-9372-5923670A8A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9" name="Uvodny nadpis">
            <a:extLst>
              <a:ext uri="{FF2B5EF4-FFF2-40B4-BE49-F238E27FC236}">
                <a16:creationId xmlns:a16="http://schemas.microsoft.com/office/drawing/2014/main" id="{52829876-97AF-4C01-919A-87B99C349A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bg2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Nadpis na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9637533-9F73-40EF-8274-33C4085CD6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702426"/>
            <a:ext cx="2193925" cy="536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cap="all" baseline="0">
                <a:solidFill>
                  <a:schemeClr val="bg2"/>
                </a:solidFill>
                <a:latin typeface="Bahnschrift Condensed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0CBA65A-79BC-44A0-BA99-DEAC82C9B3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0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mný bledomodrý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 hidden="1">
            <a:extLst>
              <a:ext uri="{FF2B5EF4-FFF2-40B4-BE49-F238E27FC236}">
                <a16:creationId xmlns:a16="http://schemas.microsoft.com/office/drawing/2014/main" id="{506F8D7D-BA38-4536-B46A-FDE6BCAD5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Uvodny nadpis">
            <a:extLst>
              <a:ext uri="{FF2B5EF4-FFF2-40B4-BE49-F238E27FC236}">
                <a16:creationId xmlns:a16="http://schemas.microsoft.com/office/drawing/2014/main" id="{994FE8E4-C6EF-48FB-853C-F0D9E83D8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274" y="3549650"/>
            <a:ext cx="9001125" cy="31813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Nadpis na firemný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C9D804-26C6-4E3B-993C-0ACEE3687F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0274" y="7040881"/>
            <a:ext cx="2066926" cy="368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baseline="0">
                <a:solidFill>
                  <a:schemeClr val="accent1"/>
                </a:solidFill>
                <a:latin typeface="Bahnschrift Condensed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pätka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2DC80E-90E7-442B-BEBC-AF622F272B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9C60281-A12B-4097-B3BB-501CC2D096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2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mný tmavý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 hidden="1">
            <a:extLst>
              <a:ext uri="{FF2B5EF4-FFF2-40B4-BE49-F238E27FC236}">
                <a16:creationId xmlns:a16="http://schemas.microsoft.com/office/drawing/2014/main" id="{06D3E360-DEE2-49E3-A946-BF34CBC1E0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Uvodny nadpis">
            <a:extLst>
              <a:ext uri="{FF2B5EF4-FFF2-40B4-BE49-F238E27FC236}">
                <a16:creationId xmlns:a16="http://schemas.microsoft.com/office/drawing/2014/main" id="{007A6B40-51AA-4920-8A6E-1B83C1C55E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274" y="3070679"/>
            <a:ext cx="9001125" cy="31813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bg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Nadpis na firemný úvodný </a:t>
            </a:r>
            <a:r>
              <a:rPr lang="sk-SK" dirty="0" err="1"/>
              <a:t>slajd</a:t>
            </a:r>
            <a:endParaRPr lang="sk-SK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351B702-B74E-405C-96C3-68EE24D974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0274" y="7040881"/>
            <a:ext cx="2066926" cy="368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  <a:latin typeface="Bahnschrift Condensed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pätka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B15EBD5-E0C7-4189-A357-6E97703DCA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9381" y="903742"/>
            <a:ext cx="2710545" cy="74856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14953AF-353F-4F3A-AE4E-5B7848EE7C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1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le jednoriadkov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360C98D-6A43-494D-88E1-43952D71001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836" y="3477882"/>
            <a:ext cx="285139" cy="36478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DDAD0A-7D0D-4B6F-8C3E-486D7FE29A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79" y="4044136"/>
            <a:ext cx="393853" cy="524446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numbers">
            <a:extLst>
              <a:ext uri="{FF2B5EF4-FFF2-40B4-BE49-F238E27FC236}">
                <a16:creationId xmlns:a16="http://schemas.microsoft.com/office/drawing/2014/main" id="{D0CC2BFD-E715-4F0F-A12A-86581A6E2AA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68538" y="2499140"/>
            <a:ext cx="8952702" cy="45851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SzPct val="94000"/>
              <a:buFontTx/>
              <a:buNone/>
              <a:defRPr sz="3200" spc="-80" baseline="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1923E-A316-4A5E-8BA4-8B50C3B7DB87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cap="all" baseline="0" dirty="0">
                <a:latin typeface="+mj-lt"/>
              </a:rPr>
              <a:t>Ciele hodiny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E0DA9444-7727-4B05-8EAD-D39B8F12896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6836" y="2904879"/>
            <a:ext cx="193475" cy="216693"/>
          </a:xfrm>
          <a:prstGeom prst="rect">
            <a:avLst/>
          </a:prstGeom>
        </p:spPr>
      </p:pic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B59AA33F-525C-477A-9923-BF479F2A34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0339" y="5076267"/>
            <a:ext cx="193475" cy="225983"/>
          </a:xfrm>
          <a:prstGeom prst="rect">
            <a:avLst/>
          </a:prstGeom>
          <a:blipFill dpi="0" rotWithShape="1">
            <a:blip r:embed="rId9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085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le dvojriadkov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51923E-A316-4A5E-8BA4-8B50C3B7DB87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cap="all" baseline="0" dirty="0">
                <a:latin typeface="+mj-lt"/>
              </a:rPr>
              <a:t>Ciele hodiny</a:t>
            </a:r>
          </a:p>
        </p:txBody>
      </p:sp>
      <p:sp>
        <p:nvSpPr>
          <p:cNvPr id="9" name="numbers">
            <a:extLst>
              <a:ext uri="{FF2B5EF4-FFF2-40B4-BE49-F238E27FC236}">
                <a16:creationId xmlns:a16="http://schemas.microsoft.com/office/drawing/2014/main" id="{CCBACD8B-D267-40F7-9200-84473BE351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68538" y="2499140"/>
            <a:ext cx="8952702" cy="45851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Pct val="94000"/>
              <a:buFontTx/>
              <a:buNone/>
              <a:defRPr sz="3200" spc="-80" baseline="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 err="1"/>
              <a:t>Veeeeeeeeeeeeeeeeeeeeeeeeeeeeeeeeeeeeeeeeeeeeeeeeeeeeľmi</a:t>
            </a:r>
            <a:r>
              <a:rPr lang="sk-SK" dirty="0"/>
              <a:t> dlhý cieľ</a:t>
            </a: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4000"/>
              <a:buFontTx/>
              <a:buNone/>
              <a:tabLst/>
              <a:defRPr/>
            </a:pPr>
            <a:endParaRPr lang="sk-SK" dirty="0"/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4000"/>
              <a:buFontTx/>
              <a:buNone/>
              <a:tabLst/>
              <a:defRPr/>
            </a:pPr>
            <a:r>
              <a:rPr lang="sk-SK" dirty="0" err="1"/>
              <a:t>Veeeeeeeeeeeeeeeeeeeeeeeeeeeeeeeeeeeeeeeeeeeeeeeeeeeeľmi</a:t>
            </a:r>
            <a:r>
              <a:rPr lang="sk-SK" dirty="0"/>
              <a:t> dlhý cieľ</a:t>
            </a:r>
          </a:p>
          <a:p>
            <a:pPr lvl="0"/>
            <a:endParaRPr lang="sk-SK" dirty="0"/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4000"/>
              <a:buFontTx/>
              <a:buNone/>
              <a:tabLst/>
              <a:defRPr/>
            </a:pPr>
            <a:r>
              <a:rPr lang="sk-SK" dirty="0" err="1"/>
              <a:t>Veeeeeeeeeeeeeeeeeeeeeeeeeeeeeeeeeeeeeeeeeeeeeeeeeeeeľmi</a:t>
            </a:r>
            <a:r>
              <a:rPr lang="sk-SK" dirty="0"/>
              <a:t> dlhý cieľ</a:t>
            </a:r>
          </a:p>
          <a:p>
            <a:pPr lvl="0"/>
            <a:endParaRPr lang="sk-SK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5313D3E2-3757-461E-BA77-579BFA1380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836" y="4331936"/>
            <a:ext cx="285139" cy="364780"/>
          </a:xfrm>
          <a:prstGeom prst="rect">
            <a:avLst/>
          </a:prstGeom>
          <a:blipFill dpi="0"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9C19B88-9BD2-4B8B-8F41-5E0E51A85C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79" y="5714429"/>
            <a:ext cx="393853" cy="524446"/>
          </a:xfrm>
          <a:prstGeom prst="rect">
            <a:avLst/>
          </a:pr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C696D2F-1CC8-4F91-BED3-B23C288649E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4437" y="2956653"/>
            <a:ext cx="193475" cy="21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558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BE88ED97-BE82-4E68-BDAC-F773D606A0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3632EAD7-0652-4EA9-982E-14887C060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9505632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endParaRPr lang="en-US" dirty="0"/>
          </a:p>
        </p:txBody>
      </p:sp>
      <p:sp>
        <p:nvSpPr>
          <p:cNvPr id="17" name="numbers">
            <a:extLst>
              <a:ext uri="{FF2B5EF4-FFF2-40B4-BE49-F238E27FC236}">
                <a16:creationId xmlns:a16="http://schemas.microsoft.com/office/drawing/2014/main" id="{083BC27D-C067-4A94-B471-0FAD078653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72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D7465DC8-D255-496E-968F-A7373E08BA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8707438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schodíky</a:t>
            </a:r>
            <a:endParaRPr lang="en-US" dirty="0"/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F8B8D925-4EF8-4ADF-A593-0055B8E424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8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Fareb.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8707438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schodíky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89C6E-8F62-42C7-ADF9-C258AADB5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928" y="1322087"/>
            <a:ext cx="526961" cy="757506"/>
          </a:xfrm>
          <a:prstGeom prst="rect">
            <a:avLst/>
          </a:prstGeom>
        </p:spPr>
      </p:pic>
      <p:sp>
        <p:nvSpPr>
          <p:cNvPr id="11" name="numbers">
            <a:extLst>
              <a:ext uri="{FF2B5EF4-FFF2-40B4-BE49-F238E27FC236}">
                <a16:creationId xmlns:a16="http://schemas.microsoft.com/office/drawing/2014/main" id="{EADDCE78-6C4C-4BC1-B477-E4B95A9D35E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78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 hidden="1">
            <a:extLst>
              <a:ext uri="{FF2B5EF4-FFF2-40B4-BE49-F238E27FC236}">
                <a16:creationId xmlns:a16="http://schemas.microsoft.com/office/drawing/2014/main" id="{F0397F2D-412F-4382-A395-02E48668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5" name="NADPIS">
            <a:extLst>
              <a:ext uri="{FF2B5EF4-FFF2-40B4-BE49-F238E27FC236}">
                <a16:creationId xmlns:a16="http://schemas.microsoft.com/office/drawing/2014/main" id="{A203C3A6-BC67-4F7E-8830-85E7AC5A64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ADA1456A-3023-4F3D-9D55-DCF7D28E21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769CF600-1DA4-48B2-AE62-9C62D907067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791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obrázok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D7465DC8-D255-496E-968F-A7373E08BA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6623901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</a:t>
            </a:r>
            <a:r>
              <a:rPr lang="sk-SK" dirty="0"/>
              <a:t>. + obr. + schodíky</a:t>
            </a:r>
            <a:endParaRPr lang="en-US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33E850A-C2AC-4603-96EE-89DE6C778C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2B44E0A7-90BA-4DD2-AB90-18A3ED107CC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35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letter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BBD34FA4-9DAC-4E69-B7BA-4FD661D1CD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NADPIS">
            <a:extLst>
              <a:ext uri="{FF2B5EF4-FFF2-40B4-BE49-F238E27FC236}">
                <a16:creationId xmlns:a16="http://schemas.microsoft.com/office/drawing/2014/main" id="{4661322B-D167-48B8-8BCD-B35AB6CCA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letters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29B05ECA-19C6-4182-84F6-65E0B4BD904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lphaU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lphaU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230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bullet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703F218F-B02D-4AF2-81BD-B259E51724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DD9509C2-1C26-405F-8AEE-D973669171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bullets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76C1541-8218-4BDA-AB53-0628A56790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F2AEBFF0-9337-40C9-9EE7-3E8D6216FE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25000"/>
              </a:lnSpc>
              <a:spcBef>
                <a:spcPts val="0"/>
              </a:spcBef>
              <a:buSzPct val="94000"/>
              <a:buFont typeface="Wingdings" panose="05000000000000000000" pitchFamily="2" charset="2"/>
              <a:buChar char="§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38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88004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akov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5A425C-2C6E-44A7-B81E-A22B1595899D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cap="all" baseline="0" dirty="0" err="1">
                <a:latin typeface="+mj-lt"/>
              </a:rPr>
              <a:t>Opakovanie</a:t>
            </a:r>
            <a:endParaRPr lang="sk-SK" sz="4800" cap="all" baseline="0" dirty="0">
              <a:latin typeface="+mj-lt"/>
            </a:endParaRPr>
          </a:p>
        </p:txBody>
      </p:sp>
      <p:sp>
        <p:nvSpPr>
          <p:cNvPr id="5" name="numbers">
            <a:extLst>
              <a:ext uri="{FF2B5EF4-FFF2-40B4-BE49-F238E27FC236}">
                <a16:creationId xmlns:a16="http://schemas.microsoft.com/office/drawing/2014/main" id="{74A6198A-0A2D-46D4-913B-D5498C7F478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50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ku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5A425C-2C6E-44A7-B81E-A22B1595899D}"/>
              </a:ext>
            </a:extLst>
          </p:cNvPr>
          <p:cNvSpPr txBox="1"/>
          <p:nvPr userDrawn="1"/>
        </p:nvSpPr>
        <p:spPr>
          <a:xfrm>
            <a:off x="430848" y="1374907"/>
            <a:ext cx="6622097" cy="100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cap="all" baseline="0" dirty="0">
                <a:latin typeface="+mj-lt"/>
              </a:rPr>
              <a:t>DISKUSIA</a:t>
            </a:r>
          </a:p>
        </p:txBody>
      </p:sp>
      <p:sp>
        <p:nvSpPr>
          <p:cNvPr id="5" name="numbers">
            <a:extLst>
              <a:ext uri="{FF2B5EF4-FFF2-40B4-BE49-F238E27FC236}">
                <a16:creationId xmlns:a16="http://schemas.microsoft.com/office/drawing/2014/main" id="{3616D249-2E90-40AE-9B69-1A80ED57EE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470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kusia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43EDB4-C694-4627-BF7A-A7AEBB6A0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B155BA-F181-4911-9AAA-51A06C86C8EF}"/>
              </a:ext>
            </a:extLst>
          </p:cNvPr>
          <p:cNvSpPr txBox="1"/>
          <p:nvPr userDrawn="1"/>
        </p:nvSpPr>
        <p:spPr>
          <a:xfrm>
            <a:off x="1213802" y="1374907"/>
            <a:ext cx="6622097" cy="100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cap="all" baseline="0" dirty="0">
                <a:latin typeface="+mj-lt"/>
              </a:rPr>
              <a:t>DISKUSIA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18C79284-125E-4B35-BA35-2BC2CEE9767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334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ijak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B02E730-03A5-46DD-B53A-2D6AE0DAF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5" name="numbers">
            <a:extLst>
              <a:ext uri="{FF2B5EF4-FFF2-40B4-BE49-F238E27FC236}">
                <a16:creationId xmlns:a16="http://schemas.microsoft.com/office/drawing/2014/main" id="{6E0D704B-DC85-4BDD-A845-BFBD0AA90A1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461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ijaký nadpis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43EDB4-C694-4627-BF7A-A7AEBB6A0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C9A3C2-9CD3-4323-B324-D44844AE9B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306CF6D3-396C-4DAB-BAB6-A4851EF64F2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7" y="2499140"/>
            <a:ext cx="819804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5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výrič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B9F47662-9933-4E8A-A99A-C65BF0D54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4029" y="1152938"/>
            <a:ext cx="4540828" cy="6142085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B02E730-03A5-46DD-B53A-2D6AE0DAF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5" name="numbers">
            <a:extLst>
              <a:ext uri="{FF2B5EF4-FFF2-40B4-BE49-F238E27FC236}">
                <a16:creationId xmlns:a16="http://schemas.microsoft.com/office/drawing/2014/main" id="{BC3F7309-8EA0-4821-ACFD-E0BF69521D9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377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3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schodíky + výkrič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C9A3C2-9CD3-4323-B324-D44844AE9B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961809E-EB15-4CA8-96C6-8C1C7F3A66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4029" y="1152938"/>
            <a:ext cx="4540828" cy="6142085"/>
          </a:xfrm>
          <a:prstGeom prst="rect">
            <a:avLst/>
          </a:prstGeom>
        </p:spPr>
      </p:pic>
      <p:sp>
        <p:nvSpPr>
          <p:cNvPr id="7" name="numbers">
            <a:extLst>
              <a:ext uri="{FF2B5EF4-FFF2-40B4-BE49-F238E27FC236}">
                <a16:creationId xmlns:a16="http://schemas.microsoft.com/office/drawing/2014/main" id="{F4D7EFE8-CD06-424D-9F0E-DD5F328F75B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7" y="2499140"/>
            <a:ext cx="819804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746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veľké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573B51-BEC7-41D8-9C5C-D4B9282F2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3E786D0-4FF6-4FC1-A563-68B4DA6DC5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890547F1-8F8F-4222-867E-9C4DFDD5183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354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schody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573B51-BEC7-41D8-9C5C-D4B9282F2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57EE82F0-45C0-4A43-8B7E-5C1029577A9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47E9A3-46DB-43C6-A85B-FF5CCA6260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2" name="numbers">
            <a:extLst>
              <a:ext uri="{FF2B5EF4-FFF2-40B4-BE49-F238E27FC236}">
                <a16:creationId xmlns:a16="http://schemas.microsoft.com/office/drawing/2014/main" id="{5AED4944-45FE-4F0F-BFBF-1CF9660AAD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7" y="2499140"/>
            <a:ext cx="819804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905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áročnosť +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360C98D-6A43-494D-88E1-43952D71001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836" y="3477882"/>
            <a:ext cx="285139" cy="36478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DDAD0A-7D0D-4B6F-8C3E-486D7FE29A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79" y="4044136"/>
            <a:ext cx="393853" cy="524446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numbers">
            <a:extLst>
              <a:ext uri="{FF2B5EF4-FFF2-40B4-BE49-F238E27FC236}">
                <a16:creationId xmlns:a16="http://schemas.microsoft.com/office/drawing/2014/main" id="{D0CC2BFD-E715-4F0F-A12A-86581A6E2AA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68538" y="2499140"/>
            <a:ext cx="6866725" cy="45851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SzPct val="94000"/>
              <a:buFontTx/>
              <a:buNone/>
              <a:defRPr sz="3200" spc="-80" baseline="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E0DA9444-7727-4B05-8EAD-D39B8F12896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6836" y="2904879"/>
            <a:ext cx="193475" cy="216693"/>
          </a:xfrm>
          <a:prstGeom prst="rect">
            <a:avLst/>
          </a:prstGeom>
        </p:spPr>
      </p:pic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B59AA33F-525C-477A-9923-BF479F2A34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0339" y="5076267"/>
            <a:ext cx="193475" cy="225983"/>
          </a:xfrm>
          <a:prstGeom prst="rect">
            <a:avLst/>
          </a:prstGeom>
          <a:blipFill dpi="0" rotWithShape="1">
            <a:blip r:embed="rId9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C780064-321F-4095-B0B2-51C75D83800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8C151E3-412B-4B91-8E8C-35A414E240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529162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úlohy +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2E0E6B4A-044A-4AC0-BE53-6B1ED48862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Uvodny nadpis">
            <a:extLst>
              <a:ext uri="{FF2B5EF4-FFF2-40B4-BE49-F238E27FC236}">
                <a16:creationId xmlns:a16="http://schemas.microsoft.com/office/drawing/2014/main" id="{4744CAEB-1F54-49DF-9C26-0FA0C611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5" y="1357630"/>
            <a:ext cx="8891905" cy="1347470"/>
          </a:xfrm>
          <a:prstGeom prst="rect">
            <a:avLst/>
          </a:prstGeom>
        </p:spPr>
        <p:txBody>
          <a:bodyPr/>
          <a:lstStyle>
            <a:lvl1pPr>
              <a:defRPr sz="8300" cap="all" baseline="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Lekcia 0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CECC15BB-884D-402D-9283-AED5450124F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75903" y="2880875"/>
            <a:ext cx="7850977" cy="37988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75000"/>
              </a:lnSpc>
              <a:spcBef>
                <a:spcPts val="0"/>
              </a:spcBef>
              <a:buSzPct val="94000"/>
              <a:buFontTx/>
              <a:buNone/>
              <a:defRPr sz="4800" spc="-80" baseline="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Úlohy</a:t>
            </a:r>
          </a:p>
          <a:p>
            <a:pPr lvl="0"/>
            <a:r>
              <a:rPr lang="sk-SK" dirty="0"/>
              <a:t>Úlohy</a:t>
            </a:r>
          </a:p>
          <a:p>
            <a:pPr lvl="0"/>
            <a:r>
              <a:rPr lang="sk-SK" dirty="0"/>
              <a:t>Úlohy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B4A03B-6B1C-4710-92A5-149CB875EE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175" y="5644938"/>
            <a:ext cx="719819" cy="103473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5E6721-6688-446D-B534-1647F1D2AE6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175" y="4539310"/>
            <a:ext cx="539866" cy="73481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443445A-B275-481D-A2DA-164FB3527A9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181" y="3522666"/>
            <a:ext cx="374903" cy="41989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B40EC18-6A41-4A6D-9BD4-E90E4BFED94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042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erečný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3D10017-4ACD-4D9E-B1D7-93AD24245E2C}"/>
              </a:ext>
            </a:extLst>
          </p:cNvPr>
          <p:cNvSpPr txBox="1"/>
          <p:nvPr userDrawn="1"/>
        </p:nvSpPr>
        <p:spPr>
          <a:xfrm>
            <a:off x="3060700" y="1816100"/>
            <a:ext cx="8509000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sk-SK" sz="8300" cap="none" baseline="0" dirty="0">
                <a:latin typeface="Bahnschrift Light Condensed" panose="020B0502040204020203" pitchFamily="34" charset="0"/>
              </a:rPr>
              <a:t>Ako sa ti páčila hodina?</a:t>
            </a:r>
          </a:p>
        </p:txBody>
      </p:sp>
      <p:pic>
        <p:nvPicPr>
          <p:cNvPr id="14" name="Picture Placeholder 7" descr="Thumbs up sign">
            <a:extLst>
              <a:ext uri="{FF2B5EF4-FFF2-40B4-BE49-F238E27FC236}">
                <a16:creationId xmlns:a16="http://schemas.microsoft.com/office/drawing/2014/main" id="{033B60EE-F23F-4F4A-A627-CBCF11E20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2" r="822"/>
          <a:stretch>
            <a:fillRect/>
          </a:stretch>
        </p:blipFill>
        <p:spPr>
          <a:xfrm>
            <a:off x="3076561" y="4068164"/>
            <a:ext cx="2091185" cy="2126986"/>
          </a:xfrm>
          <a:prstGeom prst="rect">
            <a:avLst/>
          </a:prstGeom>
        </p:spPr>
      </p:pic>
      <p:pic>
        <p:nvPicPr>
          <p:cNvPr id="15" name="Picture Placeholder 10" descr="Thumbs up sign">
            <a:extLst>
              <a:ext uri="{FF2B5EF4-FFF2-40B4-BE49-F238E27FC236}">
                <a16:creationId xmlns:a16="http://schemas.microsoft.com/office/drawing/2014/main" id="{A9DD11FE-0226-4658-BEE2-688B5490CD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1" r="821"/>
          <a:stretch>
            <a:fillRect/>
          </a:stretch>
        </p:blipFill>
        <p:spPr>
          <a:xfrm rot="16200000">
            <a:off x="6195431" y="4068164"/>
            <a:ext cx="2091185" cy="2126986"/>
          </a:xfrm>
          <a:prstGeom prst="rect">
            <a:avLst/>
          </a:prstGeom>
        </p:spPr>
      </p:pic>
      <p:pic>
        <p:nvPicPr>
          <p:cNvPr id="16" name="Picture Placeholder 12" descr="Thumbs up sign">
            <a:extLst>
              <a:ext uri="{FF2B5EF4-FFF2-40B4-BE49-F238E27FC236}">
                <a16:creationId xmlns:a16="http://schemas.microsoft.com/office/drawing/2014/main" id="{86862595-4088-47AA-9A0E-7E30879D8E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58" r="858"/>
          <a:stretch>
            <a:fillRect/>
          </a:stretch>
        </p:blipFill>
        <p:spPr>
          <a:xfrm flipH="1" flipV="1">
            <a:off x="9329154" y="4433498"/>
            <a:ext cx="2091185" cy="2126986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1C0A8AC9-A6E4-4686-B4E3-7164D1CD2F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158393" y="457199"/>
            <a:ext cx="1045256" cy="383541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algn="r">
              <a:defRPr sz="2000" cap="all" baseline="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koniec</a:t>
            </a:r>
          </a:p>
        </p:txBody>
      </p:sp>
    </p:spTree>
    <p:extLst>
      <p:ext uri="{BB962C8B-B14F-4D97-AF65-F5344CB8AC3E}">
        <p14:creationId xmlns:p14="http://schemas.microsoft.com/office/powerpoint/2010/main" val="30838170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62B451D-2A0A-42E0-949B-DA4B37B55F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Uvodny nadpis">
            <a:extLst>
              <a:ext uri="{FF2B5EF4-FFF2-40B4-BE49-F238E27FC236}">
                <a16:creationId xmlns:a16="http://schemas.microsoft.com/office/drawing/2014/main" id="{395839BF-765A-4AE2-A286-AF5E07853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Otvorenie – Video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Link </a:t>
            </a:r>
            <a:r>
              <a:rPr lang="en-US" sz="2400" dirty="0" err="1"/>
              <a:t>ve</a:t>
            </a:r>
            <a:r>
              <a:rPr lang="sk-SK" sz="2400" dirty="0" err="1"/>
              <a:t>ľkosť</a:t>
            </a:r>
            <a:r>
              <a:rPr lang="sk-SK" sz="2400" dirty="0"/>
              <a:t> 24</a:t>
            </a:r>
            <a:endParaRPr lang="sk-SK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88AE784-2DD0-44AF-8458-945B28DF93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3" y="2394072"/>
            <a:ext cx="2238943" cy="25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63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BE88ED97-BE82-4E68-BDAC-F773D606A0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3632EAD7-0652-4EA9-982E-14887C060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9505632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06D583-D366-4AF0-BFB6-0E1CF27627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3CFEB4C7-45B2-4731-A6F4-1E234E86ED6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5998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D7465DC8-D255-496E-968F-A7373E08BA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8707438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schodíky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FD91A5-D68E-4BAA-838C-D010D4DFDE3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CA764F6B-AFC4-4CBA-9DCD-5104E008EB8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163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Fareb.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8707438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schodíky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89C6E-8F62-42C7-ADF9-C258AADB5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928" y="1322087"/>
            <a:ext cx="526961" cy="75750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F7C35C-6A10-4DB3-A8F5-7417AE7A38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AB7074F2-C628-43AA-A8EF-639790C8850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950563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63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 hidden="1">
            <a:extLst>
              <a:ext uri="{FF2B5EF4-FFF2-40B4-BE49-F238E27FC236}">
                <a16:creationId xmlns:a16="http://schemas.microsoft.com/office/drawing/2014/main" id="{F0397F2D-412F-4382-A395-02E48668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5" name="NADPIS">
            <a:extLst>
              <a:ext uri="{FF2B5EF4-FFF2-40B4-BE49-F238E27FC236}">
                <a16:creationId xmlns:a16="http://schemas.microsoft.com/office/drawing/2014/main" id="{A203C3A6-BC67-4F7E-8830-85E7AC5A64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numbers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ADA1456A-3023-4F3D-9D55-DCF7D28E21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92BB20-4070-4A69-A6E9-40DBBB04A15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9" name="numbers">
            <a:extLst>
              <a:ext uri="{FF2B5EF4-FFF2-40B4-BE49-F238E27FC236}">
                <a16:creationId xmlns:a16="http://schemas.microsoft.com/office/drawing/2014/main" id="{D3B2124E-4AAE-46ED-A220-2AEB1CAD4C6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657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umbers + obrázok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D7465DC8-D255-496E-968F-A7373E08BA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9" name="NADPIS">
            <a:extLst>
              <a:ext uri="{FF2B5EF4-FFF2-40B4-BE49-F238E27FC236}">
                <a16:creationId xmlns:a16="http://schemas.microsoft.com/office/drawing/2014/main" id="{78741264-4879-4F88-B0FA-31AFD338B9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802" y="1145322"/>
            <a:ext cx="6623901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num</a:t>
            </a:r>
            <a:r>
              <a:rPr lang="sk-SK" dirty="0"/>
              <a:t>. + obr. + schodíky</a:t>
            </a:r>
            <a:endParaRPr lang="en-US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33E850A-C2AC-4603-96EE-89DE6C778C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208BDD-B8BE-4E4A-8422-950B0D4068A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59965D06-12CC-46BA-B909-245A55536F3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3909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letter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BBD34FA4-9DAC-4E69-B7BA-4FD661D1CD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NADPIS">
            <a:extLst>
              <a:ext uri="{FF2B5EF4-FFF2-40B4-BE49-F238E27FC236}">
                <a16:creationId xmlns:a16="http://schemas.microsoft.com/office/drawing/2014/main" id="{4661322B-D167-48B8-8BCD-B35AB6CCA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letters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02D654-E30D-42FF-8878-B7E7CCA0CF5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AC7FC3DA-EDB7-4578-B879-C9246B2CA3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lphaU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lphaU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881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bullets + obrá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703F218F-B02D-4AF2-81BD-B259E51724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DD9509C2-1C26-405F-8AEE-D973669171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 anchor="b"/>
          <a:lstStyle>
            <a:lvl1pPr>
              <a:defRPr sz="4800">
                <a:latin typeface="+mj-lt"/>
              </a:defRPr>
            </a:lvl1pPr>
          </a:lstStyle>
          <a:p>
            <a:r>
              <a:rPr lang="sk-SK" dirty="0"/>
              <a:t>Nadpis + </a:t>
            </a:r>
            <a:r>
              <a:rPr lang="sk-SK" dirty="0" err="1"/>
              <a:t>bullets</a:t>
            </a:r>
            <a:r>
              <a:rPr lang="sk-SK" dirty="0"/>
              <a:t> + obrázok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76C1541-8218-4BDA-AB53-0628A56790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3515" y="1145322"/>
            <a:ext cx="5264598" cy="5947604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E62E9B8-C49C-4164-AA85-9EAFFF2AE58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67C675C1-CD0B-41E1-897D-C6C4A7AB5AE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17752" cy="4585138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25000"/>
              </a:lnSpc>
              <a:spcBef>
                <a:spcPts val="0"/>
              </a:spcBef>
              <a:buSzPct val="94000"/>
              <a:buFont typeface="Wingdings" panose="05000000000000000000" pitchFamily="2" charset="2"/>
              <a:buChar char="§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5243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34B248-DF81-42AA-AE53-41ABB8A1F3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</p:spTree>
    <p:extLst>
      <p:ext uri="{BB962C8B-B14F-4D97-AF65-F5344CB8AC3E}">
        <p14:creationId xmlns:p14="http://schemas.microsoft.com/office/powerpoint/2010/main" val="36781101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_3 schodi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34B248-DF81-42AA-AE53-41ABB8A1F3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96790" y="457200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1D92A7-01CE-44A9-A61F-9C7346086B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175" y="274366"/>
            <a:ext cx="392232" cy="5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37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_2 schodi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34B248-DF81-42AA-AE53-41ABB8A1F3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88246" y="460316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4A9C43F-B96E-4A16-B1D6-1DBDDDB63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" y="460316"/>
            <a:ext cx="285835" cy="37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34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_1 schod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8D2BAE28-1B75-43C7-B35F-FFEC82AD45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37703" y="1489972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282E54-D06C-4AB7-8BF9-A7C253DB14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2287" y="1487936"/>
            <a:ext cx="6270411" cy="5253728"/>
          </a:xfrm>
          <a:prstGeom prst="rect">
            <a:avLst/>
          </a:prstGeom>
        </p:spPr>
        <p:txBody>
          <a:bodyPr/>
          <a:lstStyle/>
          <a:p>
            <a:endParaRPr lang="sk-SK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34B248-DF81-42AA-AE53-41ABB8A1F3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859" y="455746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95EC9D-29E7-491E-AD7E-B23F3F1D1C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61" y="121701"/>
            <a:ext cx="576507" cy="79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07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akov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5A425C-2C6E-44A7-B81E-A22B1595899D}"/>
              </a:ext>
            </a:extLst>
          </p:cNvPr>
          <p:cNvSpPr txBox="1"/>
          <p:nvPr userDrawn="1"/>
        </p:nvSpPr>
        <p:spPr>
          <a:xfrm>
            <a:off x="430848" y="1374907"/>
            <a:ext cx="662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cap="all" baseline="0" dirty="0" err="1">
                <a:latin typeface="+mj-lt"/>
              </a:rPr>
              <a:t>Opakovanie</a:t>
            </a:r>
            <a:endParaRPr lang="sk-SK" sz="4800" cap="all" baseline="0" dirty="0"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D72331-98FC-4F6C-8F24-6528A06D4CC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9" name="numbers">
            <a:extLst>
              <a:ext uri="{FF2B5EF4-FFF2-40B4-BE49-F238E27FC236}">
                <a16:creationId xmlns:a16="http://schemas.microsoft.com/office/drawing/2014/main" id="{0E75ABC0-EEF9-4A5F-95E8-F791C611914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4258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ku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5A425C-2C6E-44A7-B81E-A22B1595899D}"/>
              </a:ext>
            </a:extLst>
          </p:cNvPr>
          <p:cNvSpPr txBox="1"/>
          <p:nvPr userDrawn="1"/>
        </p:nvSpPr>
        <p:spPr>
          <a:xfrm>
            <a:off x="430848" y="1374907"/>
            <a:ext cx="6622097" cy="100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cap="all" baseline="0" dirty="0">
                <a:latin typeface="+mj-lt"/>
              </a:rPr>
              <a:t>DISKUSIA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928570-8B73-4678-95CA-962C6C602A3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7DF715D7-B213-4FEA-821C-6058E9863DA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184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kusia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43EDB4-C694-4627-BF7A-A7AEBB6A0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B155BA-F181-4911-9AAA-51A06C86C8EF}"/>
              </a:ext>
            </a:extLst>
          </p:cNvPr>
          <p:cNvSpPr txBox="1"/>
          <p:nvPr userDrawn="1"/>
        </p:nvSpPr>
        <p:spPr>
          <a:xfrm>
            <a:off x="1213802" y="1374907"/>
            <a:ext cx="6622097" cy="100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4800" cap="all" baseline="0" dirty="0">
                <a:latin typeface="+mj-lt"/>
              </a:rPr>
              <a:t>DISKUSIA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378DA0-CC2F-4FA0-8A40-FEED70D807C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8" name="numbers">
            <a:extLst>
              <a:ext uri="{FF2B5EF4-FFF2-40B4-BE49-F238E27FC236}">
                <a16:creationId xmlns:a16="http://schemas.microsoft.com/office/drawing/2014/main" id="{2952C8C7-7A07-41E4-835B-4A8FF2E9E57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095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ijaký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C95BD98-86F7-4FC1-832E-4BF18E86F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B02E730-03A5-46DD-B53A-2D6AE0DAF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822C15-13B5-4A1C-8425-7989F294C7D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5C500FA5-E71E-4478-88D2-02FD21D10BE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0583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cijaký nadpis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43EDB4-C694-4627-BF7A-A7AEBB6A0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0724" y="1506956"/>
            <a:ext cx="3144761" cy="5421568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C9A3C2-9CD3-4323-B324-D44844AE9B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7B431A-34EC-4D17-A861-FEEE2133B9F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75F5B06A-1831-4D82-ACA9-C2953090C62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9234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výrič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B9F47662-9933-4E8A-A99A-C65BF0D54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4029" y="1152938"/>
            <a:ext cx="4540828" cy="6142085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B02E730-03A5-46DD-B53A-2D6AE0DAFD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E823226-1CE0-4A31-AC66-2F6FA35A191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8D16B0D4-A57F-4F06-B582-CBFCF6842E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7099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schodíky + výkrič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DEC1B763-9336-44FE-AB93-B38D2DE77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25670629-4F7E-460D-92E0-BFF4E49D3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C9A3C2-9CD3-4323-B324-D44844AE9B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961809E-EB15-4CA8-96C6-8C1C7F3A66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4029" y="1152938"/>
            <a:ext cx="4540828" cy="614208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A72D74F-35E5-476D-BF3C-DE82B378CB2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CB5B66F5-E8BD-433F-BAB7-55F8E3D9DBD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654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veľké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573B51-BEC7-41D8-9C5C-D4B9282F2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3E786D0-4FF6-4FC1-A563-68B4DA6DC5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D5F032E-672B-4504-81B4-70FD7ACCA79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0" name="numbers">
            <a:extLst>
              <a:ext uri="{FF2B5EF4-FFF2-40B4-BE49-F238E27FC236}">
                <a16:creationId xmlns:a16="http://schemas.microsoft.com/office/drawing/2014/main" id="{3B95E24C-75B8-4EDD-B9A2-0F0B5147D6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2881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schody + schodí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573B51-BEC7-41D8-9C5C-D4B9282F2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57EE82F0-45C0-4A43-8B7E-5C1029577A9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0928" y="1322086"/>
            <a:ext cx="534236" cy="757505"/>
          </a:xfrm>
          <a:prstGeom prst="rect">
            <a:avLst/>
          </a:prstGeom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47E9A3-46DB-43C6-A85B-FF5CCA6260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3842" y="1322086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030921A-7F80-49B2-90CA-DE839A1C859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  <p:sp>
        <p:nvSpPr>
          <p:cNvPr id="12" name="numbers">
            <a:extLst>
              <a:ext uri="{FF2B5EF4-FFF2-40B4-BE49-F238E27FC236}">
                <a16:creationId xmlns:a16="http://schemas.microsoft.com/office/drawing/2014/main" id="{17B38393-3CBA-4BE9-B585-C351040EA8F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0848" y="2499140"/>
            <a:ext cx="7406855" cy="4585138"/>
          </a:xfrm>
          <a:prstGeom prst="rect">
            <a:avLst/>
          </a:prstGeom>
        </p:spPr>
        <p:txBody>
          <a:bodyPr/>
          <a:lstStyle>
            <a:lvl1pPr marL="357188" indent="-357188">
              <a:lnSpc>
                <a:spcPct val="125000"/>
              </a:lnSpc>
              <a:spcBef>
                <a:spcPts val="0"/>
              </a:spcBef>
              <a:buSzPct val="94000"/>
              <a:buFont typeface="+mj-lt"/>
              <a:buAutoNum type="arabicPeriod"/>
              <a:defRPr sz="3200" spc="-80" baseline="0">
                <a:latin typeface="Bahnschrift Light Condensed" panose="020B0502040204020203" pitchFamily="34" charset="0"/>
              </a:defRPr>
            </a:lvl1pPr>
            <a:lvl2pPr marL="896938" indent="-349250">
              <a:buFont typeface="+mj-lt"/>
              <a:buAutoNum type="arabicPeriod"/>
              <a:defRPr sz="2400">
                <a:solidFill>
                  <a:schemeClr val="tx1"/>
                </a:solidFill>
                <a:latin typeface="Bahnschrift Light Condensed" panose="020B0502040204020203" pitchFamily="34" charset="0"/>
              </a:defRPr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1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3644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náročnosť +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360C98D-6A43-494D-88E1-43952D71001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836" y="3477882"/>
            <a:ext cx="285139" cy="36478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DDAD0A-7D0D-4B6F-8C3E-486D7FE29A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79" y="4044136"/>
            <a:ext cx="393853" cy="524446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pic>
        <p:nvPicPr>
          <p:cNvPr id="8" name="Picture 7" descr="Text, letter&#10;&#10;Description automatically generated" hidden="1">
            <a:extLst>
              <a:ext uri="{FF2B5EF4-FFF2-40B4-BE49-F238E27FC236}">
                <a16:creationId xmlns:a16="http://schemas.microsoft.com/office/drawing/2014/main" id="{49DA6205-9126-4DF5-8DC5-22775E0BDA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numbers">
            <a:extLst>
              <a:ext uri="{FF2B5EF4-FFF2-40B4-BE49-F238E27FC236}">
                <a16:creationId xmlns:a16="http://schemas.microsoft.com/office/drawing/2014/main" id="{D0CC2BFD-E715-4F0F-A12A-86581A6E2AA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68538" y="2499140"/>
            <a:ext cx="8952702" cy="45851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SzPct val="94000"/>
              <a:buFontTx/>
              <a:buNone/>
              <a:defRPr sz="3200" spc="-80" baseline="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</a:p>
          <a:p>
            <a:pPr lvl="0"/>
            <a:r>
              <a:rPr lang="sk-SK" dirty="0"/>
              <a:t>Veta</a:t>
            </a:r>
            <a:endParaRPr lang="en-US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E0DA9444-7727-4B05-8EAD-D39B8F12896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6836" y="2904879"/>
            <a:ext cx="193475" cy="216693"/>
          </a:xfrm>
          <a:prstGeom prst="rect">
            <a:avLst/>
          </a:prstGeom>
        </p:spPr>
      </p:pic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B59AA33F-525C-477A-9923-BF479F2A34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0339" y="5076267"/>
            <a:ext cx="193475" cy="225983"/>
          </a:xfrm>
          <a:prstGeom prst="rect">
            <a:avLst/>
          </a:prstGeom>
          <a:blipFill dpi="0" rotWithShape="1">
            <a:blip r:embed="rId9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k-SK" dirty="0"/>
              <a:t>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C780064-321F-4095-B0B2-51C75D83800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8C151E3-412B-4B91-8E8C-35A414E240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212" y="1317625"/>
            <a:ext cx="7405051" cy="914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800">
                <a:latin typeface="+mj-lt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20CE0C5-830C-46E5-844B-AD8359FF887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</p:spTree>
    <p:extLst>
      <p:ext uri="{BB962C8B-B14F-4D97-AF65-F5344CB8AC3E}">
        <p14:creationId xmlns:p14="http://schemas.microsoft.com/office/powerpoint/2010/main" val="3908974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úlohy + sch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agram&#10;&#10;Description automatically generated" hidden="1">
            <a:extLst>
              <a:ext uri="{FF2B5EF4-FFF2-40B4-BE49-F238E27FC236}">
                <a16:creationId xmlns:a16="http://schemas.microsoft.com/office/drawing/2014/main" id="{2E0E6B4A-044A-4AC0-BE53-6B1ED48862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Uvodny nadpis">
            <a:extLst>
              <a:ext uri="{FF2B5EF4-FFF2-40B4-BE49-F238E27FC236}">
                <a16:creationId xmlns:a16="http://schemas.microsoft.com/office/drawing/2014/main" id="{4744CAEB-1F54-49DF-9C26-0FA0C611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5" y="1357630"/>
            <a:ext cx="8891905" cy="1347470"/>
          </a:xfrm>
          <a:prstGeom prst="rect">
            <a:avLst/>
          </a:prstGeom>
        </p:spPr>
        <p:txBody>
          <a:bodyPr/>
          <a:lstStyle>
            <a:lvl1pPr>
              <a:defRPr sz="8300" cap="all" baseline="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Lekcia 0</a:t>
            </a:r>
          </a:p>
        </p:txBody>
      </p:sp>
      <p:sp>
        <p:nvSpPr>
          <p:cNvPr id="7" name="numbers">
            <a:extLst>
              <a:ext uri="{FF2B5EF4-FFF2-40B4-BE49-F238E27FC236}">
                <a16:creationId xmlns:a16="http://schemas.microsoft.com/office/drawing/2014/main" id="{CECC15BB-884D-402D-9283-AED5450124F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75903" y="2880875"/>
            <a:ext cx="7895668" cy="37988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75000"/>
              </a:lnSpc>
              <a:spcBef>
                <a:spcPts val="0"/>
              </a:spcBef>
              <a:buSzPct val="94000"/>
              <a:buFontTx/>
              <a:buNone/>
              <a:defRPr sz="4800" spc="-80" baseline="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sk-SK" dirty="0"/>
              <a:t>Úlohy</a:t>
            </a:r>
          </a:p>
          <a:p>
            <a:pPr lvl="0"/>
            <a:r>
              <a:rPr lang="sk-SK" dirty="0"/>
              <a:t>Úlohy</a:t>
            </a:r>
          </a:p>
          <a:p>
            <a:pPr lvl="0"/>
            <a:r>
              <a:rPr lang="sk-SK" dirty="0"/>
              <a:t>Úlohy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B4A03B-6B1C-4710-92A5-149CB875EE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175" y="5644938"/>
            <a:ext cx="719819" cy="103473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5E6721-6688-446D-B534-1647F1D2AE6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175" y="4539310"/>
            <a:ext cx="539866" cy="73481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443445A-B275-481D-A2DA-164FB3527A9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181" y="3522666"/>
            <a:ext cx="374903" cy="41989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B40EC18-6A41-4A6D-9BD4-E90E4BFED94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28605" y="2031365"/>
            <a:ext cx="3144761" cy="4515877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4D00352-DA67-4DE0-8DF4-317CFA04BAB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</p:spTree>
    <p:extLst>
      <p:ext uri="{BB962C8B-B14F-4D97-AF65-F5344CB8AC3E}">
        <p14:creationId xmlns:p14="http://schemas.microsoft.com/office/powerpoint/2010/main" val="19683863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erečný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1DBF52-A275-4863-BE4B-8343005AC2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158393" y="457199"/>
            <a:ext cx="1045256" cy="383541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algn="r">
              <a:defRPr sz="2000" cap="all" baseline="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koniec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D10017-4ACD-4D9E-B1D7-93AD24245E2C}"/>
              </a:ext>
            </a:extLst>
          </p:cNvPr>
          <p:cNvSpPr txBox="1"/>
          <p:nvPr userDrawn="1"/>
        </p:nvSpPr>
        <p:spPr>
          <a:xfrm>
            <a:off x="3060700" y="1816100"/>
            <a:ext cx="8509000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sk-SK" sz="8300" cap="none" baseline="0" dirty="0">
                <a:latin typeface="Bahnschrift Light Condensed" panose="020B0502040204020203" pitchFamily="34" charset="0"/>
              </a:rPr>
              <a:t>Ako sa ti páčila hodina?</a:t>
            </a:r>
          </a:p>
        </p:txBody>
      </p:sp>
      <p:pic>
        <p:nvPicPr>
          <p:cNvPr id="14" name="Picture Placeholder 7" descr="Thumbs up sign">
            <a:extLst>
              <a:ext uri="{FF2B5EF4-FFF2-40B4-BE49-F238E27FC236}">
                <a16:creationId xmlns:a16="http://schemas.microsoft.com/office/drawing/2014/main" id="{033B60EE-F23F-4F4A-A627-CBCF11E20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2" r="822"/>
          <a:stretch>
            <a:fillRect/>
          </a:stretch>
        </p:blipFill>
        <p:spPr>
          <a:xfrm>
            <a:off x="3076561" y="4068164"/>
            <a:ext cx="2091185" cy="2126986"/>
          </a:xfrm>
          <a:prstGeom prst="rect">
            <a:avLst/>
          </a:prstGeom>
        </p:spPr>
      </p:pic>
      <p:pic>
        <p:nvPicPr>
          <p:cNvPr id="15" name="Picture Placeholder 10" descr="Thumbs up sign">
            <a:extLst>
              <a:ext uri="{FF2B5EF4-FFF2-40B4-BE49-F238E27FC236}">
                <a16:creationId xmlns:a16="http://schemas.microsoft.com/office/drawing/2014/main" id="{A9DD11FE-0226-4658-BEE2-688B5490CD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21" r="821"/>
          <a:stretch>
            <a:fillRect/>
          </a:stretch>
        </p:blipFill>
        <p:spPr>
          <a:xfrm rot="16200000">
            <a:off x="6195431" y="4068164"/>
            <a:ext cx="2091185" cy="2126986"/>
          </a:xfrm>
          <a:prstGeom prst="rect">
            <a:avLst/>
          </a:prstGeom>
        </p:spPr>
      </p:pic>
      <p:pic>
        <p:nvPicPr>
          <p:cNvPr id="16" name="Picture Placeholder 12" descr="Thumbs up sign">
            <a:extLst>
              <a:ext uri="{FF2B5EF4-FFF2-40B4-BE49-F238E27FC236}">
                <a16:creationId xmlns:a16="http://schemas.microsoft.com/office/drawing/2014/main" id="{86862595-4088-47AA-9A0E-7E30879D8E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58" r="858"/>
          <a:stretch>
            <a:fillRect/>
          </a:stretch>
        </p:blipFill>
        <p:spPr>
          <a:xfrm flipH="1" flipV="1">
            <a:off x="9329154" y="4433498"/>
            <a:ext cx="2091185" cy="212698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EB360B-E7D6-4E81-8F8A-E793CAAD4E0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528" y="468499"/>
            <a:ext cx="9090342" cy="3778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latin typeface="Bahnschrift SemiLight Condensed" panose="020B0502040204020203" pitchFamily="34" charset="0"/>
              </a:defRPr>
            </a:lvl1pPr>
          </a:lstStyle>
          <a:p>
            <a:r>
              <a:rPr lang="sk-SK" dirty="0"/>
              <a:t>VLASTNÝ NADPIS</a:t>
            </a:r>
          </a:p>
        </p:txBody>
      </p:sp>
    </p:spTree>
    <p:extLst>
      <p:ext uri="{BB962C8B-B14F-4D97-AF65-F5344CB8AC3E}">
        <p14:creationId xmlns:p14="http://schemas.microsoft.com/office/powerpoint/2010/main" val="39975808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ostatná prác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F7391CA-B2C5-43FE-B930-EDF0769EB2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6F2C349-08F1-446D-8055-6EED854FB03F}"/>
              </a:ext>
            </a:extLst>
          </p:cNvPr>
          <p:cNvSpPr txBox="1">
            <a:spLocks/>
          </p:cNvSpPr>
          <p:nvPr userDrawn="1"/>
        </p:nvSpPr>
        <p:spPr>
          <a:xfrm>
            <a:off x="4562473" y="3547836"/>
            <a:ext cx="8505827" cy="44259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8300" cap="all" baseline="0" dirty="0">
                <a:latin typeface="Bahnschrift Light Condensed" panose="020B0502040204020203" pitchFamily="34" charset="0"/>
              </a:rPr>
              <a:t>Samostatná práca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A461D57-7B95-4F56-B1F4-E60C60FBCA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9325" y="6632754"/>
            <a:ext cx="2193925" cy="6411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4400" cap="all" baseline="0">
                <a:solidFill>
                  <a:schemeClr val="accent1"/>
                </a:solidFill>
                <a:latin typeface="Bahnschrift Condensed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dirty="0"/>
              <a:t>INF 0 </a:t>
            </a:r>
            <a:r>
              <a:rPr lang="sk-SK" dirty="0">
                <a:effectLst/>
              </a:rPr>
              <a:t>–</a:t>
            </a:r>
            <a:r>
              <a:rPr lang="sk-SK" dirty="0"/>
              <a:t> H0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3B87D63-84DB-4CA5-A275-A6A02C764E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5026" y="954310"/>
            <a:ext cx="1340600" cy="16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143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áz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meline&#10;&#10;Description automatically generated" hidden="1">
            <a:extLst>
              <a:ext uri="{FF2B5EF4-FFF2-40B4-BE49-F238E27FC236}">
                <a16:creationId xmlns:a16="http://schemas.microsoft.com/office/drawing/2014/main" id="{912AE82E-A4F2-4443-A72C-126CF4354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818BA4-A337-49C0-8E2B-572766D123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F4CCA10-0A22-40A7-855D-A80A429D83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2323" y="1829662"/>
            <a:ext cx="2238943" cy="3859938"/>
          </a:xfrm>
          <a:prstGeom prst="rect">
            <a:avLst/>
          </a:prstGeom>
        </p:spPr>
      </p:pic>
      <p:sp>
        <p:nvSpPr>
          <p:cNvPr id="9" name="Uvodny nadpis">
            <a:extLst>
              <a:ext uri="{FF2B5EF4-FFF2-40B4-BE49-F238E27FC236}">
                <a16:creationId xmlns:a16="http://schemas.microsoft.com/office/drawing/2014/main" id="{ED02E3AA-1163-44E1-82C7-0A39DAFE9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Otázka</a:t>
            </a:r>
          </a:p>
        </p:txBody>
      </p:sp>
    </p:spTree>
    <p:extLst>
      <p:ext uri="{BB962C8B-B14F-4D97-AF65-F5344CB8AC3E}">
        <p14:creationId xmlns:p14="http://schemas.microsoft.com/office/powerpoint/2010/main" val="27546092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wag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7818BA4-A337-49C0-8E2B-572766D12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8" name="Picture 7" descr="Timeline&#10;&#10;Description automatically generated" hidden="1">
            <a:extLst>
              <a:ext uri="{FF2B5EF4-FFF2-40B4-BE49-F238E27FC236}">
                <a16:creationId xmlns:a16="http://schemas.microsoft.com/office/drawing/2014/main" id="{912AE82E-A4F2-4443-A72C-126CF43540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9" name="Uvodny nadpis">
            <a:extLst>
              <a:ext uri="{FF2B5EF4-FFF2-40B4-BE49-F238E27FC236}">
                <a16:creationId xmlns:a16="http://schemas.microsoft.com/office/drawing/2014/main" id="{ED02E3AA-1163-44E1-82C7-0A39DAFE9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en-US" dirty="0" err="1"/>
              <a:t>Uwaga</a:t>
            </a:r>
            <a:endParaRPr lang="sk-SK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F438DFF-4658-483C-8351-17E7E3E600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043" y="1590260"/>
            <a:ext cx="3209147" cy="434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736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62B451D-2A0A-42E0-949B-DA4B37B55F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Uvodny nadpis">
            <a:extLst>
              <a:ext uri="{FF2B5EF4-FFF2-40B4-BE49-F238E27FC236}">
                <a16:creationId xmlns:a16="http://schemas.microsoft.com/office/drawing/2014/main" id="{395839BF-765A-4AE2-A286-AF5E07853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7075" y="2813050"/>
            <a:ext cx="8543926" cy="4425950"/>
          </a:xfrm>
          <a:prstGeom prst="rect">
            <a:avLst/>
          </a:prstGeom>
        </p:spPr>
        <p:txBody>
          <a:bodyPr/>
          <a:lstStyle>
            <a:lvl1pPr>
              <a:defRPr sz="8300">
                <a:solidFill>
                  <a:schemeClr val="accent1"/>
                </a:solidFill>
                <a:latin typeface="Bahnschrift Light Condensed" panose="020B0502040204020203" pitchFamily="34" charset="0"/>
              </a:defRPr>
            </a:lvl1pPr>
          </a:lstStyle>
          <a:p>
            <a:r>
              <a:rPr lang="sk-SK" dirty="0"/>
              <a:t>Otvorenie – Video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Link </a:t>
            </a:r>
            <a:r>
              <a:rPr lang="en-US" sz="2400" dirty="0" err="1"/>
              <a:t>ve</a:t>
            </a:r>
            <a:r>
              <a:rPr lang="sk-SK" sz="2400" dirty="0" err="1"/>
              <a:t>ľkosť</a:t>
            </a:r>
            <a:r>
              <a:rPr lang="sk-SK" sz="2400" dirty="0"/>
              <a:t> 24</a:t>
            </a:r>
            <a:endParaRPr lang="sk-SK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88AE784-2DD0-44AF-8458-945B28DF93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3" y="2394072"/>
            <a:ext cx="2238943" cy="25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4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image" Target="../media/image28.png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hyperlink" Target="https://creativecommons.org/licenses/by/4.0/deed.sk" TargetMode="Externa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image" Target="../media/image29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image" Target="../media/image28.png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hyperlink" Target="https://creativecommons.org/licenses/by/4.0/deed.sk" TargetMode="Externa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image" Target="../media/image29.sv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imeline&#10;&#10;Description automatically generated with medium confidence" hidden="1">
            <a:extLst>
              <a:ext uri="{FF2B5EF4-FFF2-40B4-BE49-F238E27FC236}">
                <a16:creationId xmlns:a16="http://schemas.microsoft.com/office/drawing/2014/main" id="{D8D6BB47-ADB2-4681-B645-2A3AB4364D5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7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00" r:id="rId2"/>
    <p:sldLayoutId id="2147483701" r:id="rId3"/>
    <p:sldLayoutId id="2147483702" r:id="rId4"/>
    <p:sldLayoutId id="2147483719" r:id="rId5"/>
    <p:sldLayoutId id="2147483720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pos="329" userDrawn="1">
          <p15:clr>
            <a:srgbClr val="F26B43"/>
          </p15:clr>
        </p15:guide>
        <p15:guide id="3" pos="8887" userDrawn="1">
          <p15:clr>
            <a:srgbClr val="F26B43"/>
          </p15:clr>
        </p15:guide>
        <p15:guide id="4" orient="horz" pos="4896" userDrawn="1">
          <p15:clr>
            <a:srgbClr val="F26B43"/>
          </p15:clr>
        </p15:guide>
        <p15:guide id="5" orient="horz" pos="551" userDrawn="1">
          <p15:clr>
            <a:srgbClr val="F26B43"/>
          </p15:clr>
        </p15:guide>
        <p15:guide id="6" orient="horz" pos="463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8C290A7-2839-4B5D-B6B9-D9AD67BF7FBD}"/>
              </a:ext>
            </a:extLst>
          </p:cNvPr>
          <p:cNvSpPr txBox="1">
            <a:spLocks/>
          </p:cNvSpPr>
          <p:nvPr userDrawn="1"/>
        </p:nvSpPr>
        <p:spPr>
          <a:xfrm>
            <a:off x="1504322" y="7399643"/>
            <a:ext cx="6564797" cy="4381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100" baseline="0" dirty="0">
                <a:latin typeface="Bahnschrift Light Condensed" panose="020B0502040204020203" pitchFamily="34" charset="0"/>
              </a:rPr>
              <a:t>Tento materiál je zverejnený pod licenciou </a:t>
            </a:r>
            <a:r>
              <a:rPr lang="sk-SK" sz="1100" dirty="0">
                <a:latin typeface="Bahnschrift Light Condensed" panose="020B0502040204020203" pitchFamily="34" charset="0"/>
                <a:hlinkClick r:id="rId25"/>
              </a:rPr>
              <a:t>CC BY 4.0</a:t>
            </a:r>
            <a:r>
              <a:rPr lang="sk-SK" sz="1100" baseline="0" dirty="0">
                <a:latin typeface="Bahnschrift Light Condensed" panose="020B0502040204020203" pitchFamily="34" charset="0"/>
              </a:rPr>
              <a:t> </a:t>
            </a:r>
          </a:p>
          <a:p>
            <a:r>
              <a:rPr lang="sk-SK" sz="1100" baseline="0" dirty="0">
                <a:latin typeface="Bahnschrift Light Condensed" panose="020B0502040204020203" pitchFamily="34" charset="0"/>
              </a:rPr>
              <a:t>Môžete ho voľne používať, upravovať, a zdieľať pod podmienkou uvedenia autora.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945439E-B27D-4E26-80FD-EA5BED5BACBF}"/>
              </a:ext>
            </a:extLst>
          </p:cNvPr>
          <p:cNvCxnSpPr/>
          <p:nvPr userDrawn="1"/>
        </p:nvCxnSpPr>
        <p:spPr>
          <a:xfrm>
            <a:off x="522288" y="7354888"/>
            <a:ext cx="135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773D85-3644-4399-9937-A45511043950}"/>
              </a:ext>
            </a:extLst>
          </p:cNvPr>
          <p:cNvCxnSpPr/>
          <p:nvPr userDrawn="1"/>
        </p:nvCxnSpPr>
        <p:spPr>
          <a:xfrm>
            <a:off x="522288" y="874713"/>
            <a:ext cx="135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A52D515-782F-43FD-98F6-01EEEFA15FBA}"/>
              </a:ext>
            </a:extLst>
          </p:cNvPr>
          <p:cNvSpPr txBox="1"/>
          <p:nvPr userDrawn="1"/>
        </p:nvSpPr>
        <p:spPr>
          <a:xfrm>
            <a:off x="430848" y="469030"/>
            <a:ext cx="9092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latin typeface="Bahnschrift SemiLight Condensed" panose="020B0502040204020203" pitchFamily="34" charset="0"/>
              </a:rPr>
              <a:t>FALOŠNÉ APPKY</a:t>
            </a:r>
          </a:p>
        </p:txBody>
      </p:sp>
      <p:pic>
        <p:nvPicPr>
          <p:cNvPr id="8" name="Graphic 7">
            <a:hlinkClick r:id="rId25"/>
            <a:extLst>
              <a:ext uri="{FF2B5EF4-FFF2-40B4-BE49-F238E27FC236}">
                <a16:creationId xmlns:a16="http://schemas.microsoft.com/office/drawing/2014/main" id="{95061C21-67E2-4EF0-AF73-7B824939C87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22287" y="7440587"/>
            <a:ext cx="988859" cy="346101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F84D147-3F23-46D7-9AC3-814B3604F4AC}"/>
              </a:ext>
            </a:extLst>
          </p:cNvPr>
          <p:cNvSpPr txBox="1">
            <a:spLocks/>
          </p:cNvSpPr>
          <p:nvPr userDrawn="1"/>
        </p:nvSpPr>
        <p:spPr>
          <a:xfrm>
            <a:off x="9350506" y="7449154"/>
            <a:ext cx="4846319" cy="3232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k-SK" sz="2000" baseline="0" dirty="0">
                <a:latin typeface="Bahnschrift Light Condensed" panose="020B0502040204020203" pitchFamily="34" charset="0"/>
              </a:rPr>
              <a:t>informatika20.sk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E69A3E-E9A7-421F-8B4A-4B2EEAFC487F}"/>
              </a:ext>
            </a:extLst>
          </p:cNvPr>
          <p:cNvSpPr txBox="1"/>
          <p:nvPr userDrawn="1"/>
        </p:nvSpPr>
        <p:spPr>
          <a:xfrm>
            <a:off x="13064061" y="475677"/>
            <a:ext cx="1139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6FD522-3783-4060-ADB5-961B91AB0E0D}" type="slidenum">
              <a:rPr lang="sk-SK" sz="2000" smtClean="0">
                <a:latin typeface="Bahnschrift SemiLight SemiConde" panose="020B0502040204020203" pitchFamily="34" charset="0"/>
              </a:rPr>
              <a:pPr algn="r"/>
              <a:t>‹#›</a:t>
            </a:fld>
            <a:endParaRPr lang="sk-SK" sz="2000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78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45" r:id="rId2"/>
    <p:sldLayoutId id="2147483661" r:id="rId3"/>
    <p:sldLayoutId id="2147483712" r:id="rId4"/>
    <p:sldLayoutId id="2147483815" r:id="rId5"/>
    <p:sldLayoutId id="2147483662" r:id="rId6"/>
    <p:sldLayoutId id="2147483713" r:id="rId7"/>
    <p:sldLayoutId id="2147483684" r:id="rId8"/>
    <p:sldLayoutId id="2147483685" r:id="rId9"/>
    <p:sldLayoutId id="2147483663" r:id="rId10"/>
    <p:sldLayoutId id="2147483722" r:id="rId11"/>
    <p:sldLayoutId id="2147483698" r:id="rId12"/>
    <p:sldLayoutId id="2147483711" r:id="rId13"/>
    <p:sldLayoutId id="2147483742" r:id="rId14"/>
    <p:sldLayoutId id="2147483743" r:id="rId15"/>
    <p:sldLayoutId id="2147483813" r:id="rId16"/>
    <p:sldLayoutId id="2147483814" r:id="rId17"/>
    <p:sldLayoutId id="2147483738" r:id="rId18"/>
    <p:sldLayoutId id="2147483744" r:id="rId19"/>
    <p:sldLayoutId id="2147483807" r:id="rId20"/>
    <p:sldLayoutId id="2147483715" r:id="rId21"/>
    <p:sldLayoutId id="2147483716" r:id="rId22"/>
    <p:sldLayoutId id="2147483821" r:id="rId23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8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300000"/>
        </a:lnSpc>
        <a:spcBef>
          <a:spcPts val="600"/>
        </a:spcBef>
        <a:buFont typeface="+mj-lt"/>
        <a:buNone/>
        <a:defRPr sz="3200" b="0" kern="1200">
          <a:solidFill>
            <a:schemeClr val="tx1"/>
          </a:solidFill>
          <a:latin typeface="Bahnschrift Light Condensed" panose="020B0502040204020203" pitchFamily="34" charset="0"/>
          <a:ea typeface="+mn-ea"/>
          <a:cs typeface="+mn-cs"/>
        </a:defRPr>
      </a:lvl1pPr>
      <a:lvl2pPr marL="54864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905" userDrawn="1">
          <p15:clr>
            <a:srgbClr val="F26B43"/>
          </p15:clr>
        </p15:guide>
        <p15:guide id="2" pos="322" userDrawn="1">
          <p15:clr>
            <a:srgbClr val="F26B43"/>
          </p15:clr>
        </p15:guide>
        <p15:guide id="3" pos="8887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  <p15:guide id="5" orient="horz" pos="551" userDrawn="1">
          <p15:clr>
            <a:srgbClr val="F26B43"/>
          </p15:clr>
        </p15:guide>
        <p15:guide id="6" orient="horz" pos="4633" userDrawn="1">
          <p15:clr>
            <a:srgbClr val="F26B43"/>
          </p15:clr>
        </p15:guide>
        <p15:guide id="7" orient="horz" pos="483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945439E-B27D-4E26-80FD-EA5BED5BACBF}"/>
              </a:ext>
            </a:extLst>
          </p:cNvPr>
          <p:cNvCxnSpPr/>
          <p:nvPr userDrawn="1"/>
        </p:nvCxnSpPr>
        <p:spPr>
          <a:xfrm>
            <a:off x="522288" y="7354888"/>
            <a:ext cx="135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773D85-3644-4399-9937-A45511043950}"/>
              </a:ext>
            </a:extLst>
          </p:cNvPr>
          <p:cNvCxnSpPr/>
          <p:nvPr userDrawn="1"/>
        </p:nvCxnSpPr>
        <p:spPr>
          <a:xfrm>
            <a:off x="522288" y="874713"/>
            <a:ext cx="13585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Graphic 7">
            <a:hlinkClick r:id="rId25"/>
            <a:extLst>
              <a:ext uri="{FF2B5EF4-FFF2-40B4-BE49-F238E27FC236}">
                <a16:creationId xmlns:a16="http://schemas.microsoft.com/office/drawing/2014/main" id="{95061C21-67E2-4EF0-AF73-7B824939C87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22287" y="7440587"/>
            <a:ext cx="988859" cy="346101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4E7FE14-32C2-42E5-B5AA-8FFEE5F7A8D6}"/>
              </a:ext>
            </a:extLst>
          </p:cNvPr>
          <p:cNvSpPr txBox="1">
            <a:spLocks/>
          </p:cNvSpPr>
          <p:nvPr userDrawn="1"/>
        </p:nvSpPr>
        <p:spPr>
          <a:xfrm>
            <a:off x="1504322" y="7399643"/>
            <a:ext cx="6564797" cy="4381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100" baseline="0" dirty="0">
                <a:latin typeface="Bahnschrift Light Condensed" panose="020B0502040204020203" pitchFamily="34" charset="0"/>
              </a:rPr>
              <a:t>Tento materiál je zverejnený pod licenciou </a:t>
            </a:r>
            <a:r>
              <a:rPr lang="sk-SK" sz="1100" dirty="0">
                <a:latin typeface="Bahnschrift Light Condensed" panose="020B0502040204020203" pitchFamily="34" charset="0"/>
                <a:hlinkClick r:id="rId25"/>
              </a:rPr>
              <a:t>CC BY 4.0</a:t>
            </a:r>
            <a:r>
              <a:rPr lang="sk-SK" sz="1100" baseline="0" dirty="0">
                <a:latin typeface="Bahnschrift Light Condensed" panose="020B0502040204020203" pitchFamily="34" charset="0"/>
              </a:rPr>
              <a:t> </a:t>
            </a:r>
          </a:p>
          <a:p>
            <a:r>
              <a:rPr lang="sk-SK" sz="1100" baseline="0" dirty="0">
                <a:latin typeface="Bahnschrift Light Condensed" panose="020B0502040204020203" pitchFamily="34" charset="0"/>
              </a:rPr>
              <a:t>Môžete ho voľne používať, upravovať, a zdieľať pod podmienkou uvedenia autora.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7737039B-D04B-4133-AAA9-27B98666D7A4}"/>
              </a:ext>
            </a:extLst>
          </p:cNvPr>
          <p:cNvSpPr txBox="1">
            <a:spLocks/>
          </p:cNvSpPr>
          <p:nvPr userDrawn="1"/>
        </p:nvSpPr>
        <p:spPr>
          <a:xfrm>
            <a:off x="9350506" y="7449154"/>
            <a:ext cx="4846319" cy="3232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k-SK" sz="2000" baseline="0" dirty="0">
                <a:latin typeface="Bahnschrift Light Condensed" panose="020B0502040204020203" pitchFamily="34" charset="0"/>
              </a:rPr>
              <a:t>informatika20.sk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0B6193-77B1-4EC2-B896-7D67C3B2AA35}"/>
              </a:ext>
            </a:extLst>
          </p:cNvPr>
          <p:cNvSpPr txBox="1"/>
          <p:nvPr userDrawn="1"/>
        </p:nvSpPr>
        <p:spPr>
          <a:xfrm>
            <a:off x="13064061" y="475677"/>
            <a:ext cx="1139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6FD522-3783-4060-ADB5-961B91AB0E0D}" type="slidenum">
              <a:rPr lang="sk-SK" sz="2000" smtClean="0">
                <a:latin typeface="Bahnschrift SemiLight SemiConde" panose="020B0502040204020203" pitchFamily="34" charset="0"/>
              </a:rPr>
              <a:pPr algn="r"/>
              <a:t>‹#›</a:t>
            </a:fld>
            <a:endParaRPr lang="sk-SK" sz="2000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59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816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817" r:id="rId9"/>
    <p:sldLayoutId id="2147483818" r:id="rId10"/>
    <p:sldLayoutId id="2147483819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11" r:id="rId17"/>
    <p:sldLayoutId id="2147483812" r:id="rId18"/>
    <p:sldLayoutId id="2147483808" r:id="rId19"/>
    <p:sldLayoutId id="2147483809" r:id="rId20"/>
    <p:sldLayoutId id="2147483810" r:id="rId21"/>
    <p:sldLayoutId id="2147483805" r:id="rId22"/>
    <p:sldLayoutId id="2147483806" r:id="rId23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8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300000"/>
        </a:lnSpc>
        <a:spcBef>
          <a:spcPts val="600"/>
        </a:spcBef>
        <a:buFont typeface="+mj-lt"/>
        <a:buNone/>
        <a:defRPr sz="3200" b="0" kern="1200">
          <a:solidFill>
            <a:schemeClr val="tx1"/>
          </a:solidFill>
          <a:latin typeface="Bahnschrift Light Condensed" panose="020B0502040204020203" pitchFamily="34" charset="0"/>
          <a:ea typeface="+mn-ea"/>
          <a:cs typeface="+mn-cs"/>
        </a:defRPr>
      </a:lvl1pPr>
      <a:lvl2pPr marL="54864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905" userDrawn="1">
          <p15:clr>
            <a:srgbClr val="F26B43"/>
          </p15:clr>
        </p15:guide>
        <p15:guide id="2" pos="322" userDrawn="1">
          <p15:clr>
            <a:srgbClr val="F26B43"/>
          </p15:clr>
        </p15:guide>
        <p15:guide id="3" pos="8887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  <p15:guide id="5" orient="horz" pos="551" userDrawn="1">
          <p15:clr>
            <a:srgbClr val="F26B43"/>
          </p15:clr>
        </p15:guide>
        <p15:guide id="6" orient="horz" pos="4633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17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7" r:id="rId3"/>
    <p:sldLayoutId id="2147483786" r:id="rId4"/>
  </p:sldLayoutIdLst>
  <p:hf hd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8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300000"/>
        </a:lnSpc>
        <a:spcBef>
          <a:spcPts val="600"/>
        </a:spcBef>
        <a:buFont typeface="+mj-lt"/>
        <a:buNone/>
        <a:defRPr sz="3200" b="0" kern="1200">
          <a:solidFill>
            <a:schemeClr val="tx1"/>
          </a:solidFill>
          <a:latin typeface="Bahnschrift Light Condensed" panose="020B0502040204020203" pitchFamily="34" charset="0"/>
          <a:ea typeface="+mn-ea"/>
          <a:cs typeface="+mn-cs"/>
        </a:defRPr>
      </a:lvl1pPr>
      <a:lvl2pPr marL="54864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indent="0" algn="l" defTabSz="1097280" rtl="0" eaLnBrk="1" latinLnBrk="0" hangingPunct="1">
        <a:lnSpc>
          <a:spcPct val="90000"/>
        </a:lnSpc>
        <a:spcBef>
          <a:spcPts val="600"/>
        </a:spcBef>
        <a:buFontTx/>
        <a:buNone/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905" userDrawn="1">
          <p15:clr>
            <a:srgbClr val="F26B43"/>
          </p15:clr>
        </p15:guide>
        <p15:guide id="2" pos="322" userDrawn="1">
          <p15:clr>
            <a:srgbClr val="F26B43"/>
          </p15:clr>
        </p15:guide>
        <p15:guide id="3" pos="8887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  <p15:guide id="5" orient="horz" pos="551" userDrawn="1">
          <p15:clr>
            <a:srgbClr val="F26B43"/>
          </p15:clr>
        </p15:guide>
        <p15:guide id="6" orient="horz" pos="46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iFuHvtDSc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ESETresearch/status/1384167283644264457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LukasStefanko/status/125260414236486861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dl.acm.org/doi/10.1145/3308558.331342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8.png"/><Relationship Id="rId4" Type="http://schemas.openxmlformats.org/officeDocument/2006/relationships/image" Target="../media/image7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vicenia.informatika20.sk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7ABA5-22BF-4418-B33B-0EA5CE8CE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325" y="6702426"/>
            <a:ext cx="2301875" cy="536574"/>
          </a:xfrm>
        </p:spPr>
        <p:txBody>
          <a:bodyPr/>
          <a:lstStyle/>
          <a:p>
            <a:r>
              <a:rPr lang="sk-SK" dirty="0"/>
              <a:t>INF 5 – H9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B368CC2-21FB-4179-8A3F-08A238A3B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8800" dirty="0"/>
              <a:t>Falošné </a:t>
            </a:r>
            <a:r>
              <a:rPr lang="sk-SK" sz="8800" dirty="0" err="1"/>
              <a:t>appky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879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8D37FD8-04C7-423F-8685-61D233C51A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EF26F6-4F98-4A49-935E-24EFB45B9E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F21FE-1B4B-4B5D-B3AE-FDFB504D7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538" y="2499140"/>
            <a:ext cx="9380148" cy="4585138"/>
          </a:xfrm>
        </p:spPr>
        <p:txBody>
          <a:bodyPr/>
          <a:lstStyle/>
          <a:p>
            <a:r>
              <a:rPr lang="sk-SK" dirty="0"/>
              <a:t>Žiaci budú schopní vymenovať znaky falošnej </a:t>
            </a:r>
            <a:r>
              <a:rPr lang="sk-SK" dirty="0" err="1"/>
              <a:t>appky</a:t>
            </a:r>
            <a:r>
              <a:rPr lang="sk-SK" dirty="0"/>
              <a:t>. </a:t>
            </a:r>
          </a:p>
          <a:p>
            <a:r>
              <a:rPr lang="sk-SK" dirty="0"/>
              <a:t>Žiaci budú schopní zhodnotiť, či je </a:t>
            </a:r>
            <a:r>
              <a:rPr lang="sk-SK" dirty="0" err="1"/>
              <a:t>appka</a:t>
            </a:r>
            <a:r>
              <a:rPr lang="sk-SK" dirty="0"/>
              <a:t> falošná, alebo nie. </a:t>
            </a:r>
          </a:p>
          <a:p>
            <a:r>
              <a:rPr lang="sk-SK" dirty="0"/>
              <a:t>Žiaci budú schopní zostaviť pravidlá bezpečného správania pri inštalovaní </a:t>
            </a:r>
            <a:r>
              <a:rPr lang="sk-SK" dirty="0" err="1"/>
              <a:t>appiek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619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4A9EC-0C0B-487A-8FE2-EFF029BD5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Ako často si stiahnete novú </a:t>
            </a:r>
            <a:r>
              <a:rPr lang="sk-SK" dirty="0" err="1"/>
              <a:t>appku</a:t>
            </a:r>
            <a:r>
              <a:rPr lang="sk-SK" dirty="0"/>
              <a:t>?</a:t>
            </a:r>
          </a:p>
          <a:p>
            <a:r>
              <a:rPr lang="sk-SK" dirty="0"/>
              <a:t>Kúpili ste si niekedy </a:t>
            </a:r>
            <a:r>
              <a:rPr lang="sk-SK" dirty="0" err="1"/>
              <a:t>appku</a:t>
            </a:r>
            <a:r>
              <a:rPr lang="sk-SK" dirty="0"/>
              <a:t>?</a:t>
            </a:r>
          </a:p>
          <a:p>
            <a:r>
              <a:rPr lang="sk-SK" dirty="0"/>
              <a:t>Podarilo sa vám niekedy stiahnuť platenú hru, či </a:t>
            </a:r>
            <a:r>
              <a:rPr lang="sk-SK" dirty="0" err="1"/>
              <a:t>appku</a:t>
            </a:r>
            <a:r>
              <a:rPr lang="sk-SK" dirty="0"/>
              <a:t> zadarmo?</a:t>
            </a:r>
          </a:p>
          <a:p>
            <a:r>
              <a:rPr lang="sk-SK" dirty="0"/>
              <a:t>Existujú aj škodlivé </a:t>
            </a:r>
            <a:r>
              <a:rPr lang="sk-SK" dirty="0" err="1"/>
              <a:t>appky</a:t>
            </a:r>
            <a:r>
              <a:rPr lang="sk-SK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6048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B9184-83DB-4CA9-B4CB-77A55FFDD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Pozrite si </a:t>
            </a:r>
            <a:r>
              <a:rPr lang="sk-SK" dirty="0" err="1"/>
              <a:t>komix</a:t>
            </a:r>
            <a:br>
              <a:rPr lang="sk-SK" dirty="0"/>
            </a:br>
            <a:br>
              <a:rPr lang="sk-SK" dirty="0"/>
            </a:br>
            <a:r>
              <a:rPr lang="en-US" sz="2400" dirty="0">
                <a:solidFill>
                  <a:srgbClr val="121856"/>
                </a:solidFill>
                <a:hlinkClick r:id="rId3"/>
              </a:rPr>
              <a:t>www.youtube.com/watch?v=FiFuHvtDScI</a:t>
            </a:r>
            <a:r>
              <a:rPr lang="sk-SK" sz="2400" dirty="0">
                <a:solidFill>
                  <a:srgbClr val="121856"/>
                </a:solidFill>
              </a:rPr>
              <a:t> </a:t>
            </a:r>
            <a:r>
              <a:rPr lang="en-US" sz="2400" dirty="0">
                <a:solidFill>
                  <a:srgbClr val="121856"/>
                </a:solidFill>
              </a:rPr>
              <a:t> </a:t>
            </a:r>
            <a:br>
              <a:rPr lang="en-US" sz="2400" dirty="0">
                <a:solidFill>
                  <a:srgbClr val="121856"/>
                </a:solidFill>
              </a:rPr>
            </a:br>
            <a:endParaRPr lang="en-US" sz="2400" dirty="0"/>
          </a:p>
        </p:txBody>
      </p:sp>
      <p:pic>
        <p:nvPicPr>
          <p:cNvPr id="3" name="Graphic 2">
            <a:hlinkClick r:id="rId3"/>
            <a:extLst>
              <a:ext uri="{FF2B5EF4-FFF2-40B4-BE49-F238E27FC236}">
                <a16:creationId xmlns:a16="http://schemas.microsoft.com/office/drawing/2014/main" id="{7D9EAECC-ED3F-42C5-B1CE-7DA0D5A19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323" y="2394072"/>
            <a:ext cx="2238943" cy="257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49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4A9EC-0C0B-487A-8FE2-EFF029BD5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Aké postavy boli vo videu?</a:t>
            </a:r>
          </a:p>
          <a:p>
            <a:r>
              <a:rPr lang="sk-SK" dirty="0"/>
              <a:t>Aký problém mala jedna postava?</a:t>
            </a:r>
          </a:p>
          <a:p>
            <a:r>
              <a:rPr lang="sk-SK" dirty="0"/>
              <a:t>Podarilo sa ten problém vyriešiť? Ako?</a:t>
            </a:r>
          </a:p>
          <a:p>
            <a:r>
              <a:rPr lang="sk-SK" dirty="0"/>
              <a:t>Aké to malo následky?</a:t>
            </a:r>
          </a:p>
        </p:txBody>
      </p:sp>
    </p:spTree>
    <p:extLst>
      <p:ext uri="{BB962C8B-B14F-4D97-AF65-F5344CB8AC3E}">
        <p14:creationId xmlns:p14="http://schemas.microsoft.com/office/powerpoint/2010/main" val="1954188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F5F908-4D7A-46E2-9D74-6725E2DFC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Falošné </a:t>
            </a:r>
            <a:r>
              <a:rPr lang="sk-SK" dirty="0" err="1"/>
              <a:t>appky</a:t>
            </a:r>
            <a:r>
              <a:rPr lang="sk-SK" dirty="0"/>
              <a:t> – dva druhy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4A9EC-0C0B-487A-8FE2-EFF029BD5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Z neoficiálnych zdrojov</a:t>
            </a:r>
          </a:p>
          <a:p>
            <a:r>
              <a:rPr lang="sk-SK" dirty="0"/>
              <a:t>Z oficiálneho "obchodu", ale falošné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/>
              <a:t>"Google </a:t>
            </a:r>
            <a:r>
              <a:rPr lang="sk-SK" dirty="0" err="1"/>
              <a:t>Play</a:t>
            </a:r>
            <a:r>
              <a:rPr lang="sk-SK" dirty="0"/>
              <a:t>"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/>
              <a:t>"</a:t>
            </a:r>
            <a:r>
              <a:rPr lang="sk-SK" dirty="0" err="1"/>
              <a:t>App</a:t>
            </a:r>
            <a:r>
              <a:rPr lang="sk-SK" dirty="0"/>
              <a:t> </a:t>
            </a:r>
            <a:r>
              <a:rPr lang="sk-SK" dirty="0" err="1"/>
              <a:t>Store</a:t>
            </a:r>
            <a:r>
              <a:rPr lang="sk-SK" dirty="0"/>
              <a:t>"</a:t>
            </a:r>
          </a:p>
        </p:txBody>
      </p:sp>
      <p:pic>
        <p:nvPicPr>
          <p:cNvPr id="16" name="Picture Placeholder 15" descr="Phone Vibration outline">
            <a:extLst>
              <a:ext uri="{FF2B5EF4-FFF2-40B4-BE49-F238E27FC236}">
                <a16:creationId xmlns:a16="http://schemas.microsoft.com/office/drawing/2014/main" id="{229D5A10-64C4-421F-A639-3417B7DBEB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751" r="5751"/>
          <a:stretch>
            <a:fillRect/>
          </a:stretch>
        </p:blipFill>
        <p:spPr>
          <a:xfrm>
            <a:off x="8843963" y="1144588"/>
            <a:ext cx="5264150" cy="594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58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F214-EF6E-4D9A-925E-31997B58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WhatsApp </a:t>
            </a:r>
            <a:r>
              <a:rPr lang="sk-SK" dirty="0" err="1"/>
              <a:t>Pink</a:t>
            </a:r>
            <a:br>
              <a:rPr lang="sk-SK" dirty="0"/>
            </a:br>
            <a:br>
              <a:rPr lang="sk-SK" dirty="0"/>
            </a:br>
            <a:r>
              <a:rPr lang="sk-SK" sz="2400" dirty="0">
                <a:hlinkClick r:id="rId3"/>
              </a:rPr>
              <a:t>https://twitter.com/ESETresearch/status/1384167283644264457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00912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943AA1-1779-45C5-AE33-0BF65B6C7A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Zadarmo hra – </a:t>
            </a:r>
            <a:r>
              <a:rPr lang="sk-SK" dirty="0" err="1"/>
              <a:t>Flight</a:t>
            </a:r>
            <a:r>
              <a:rPr lang="sk-SK" dirty="0"/>
              <a:t> Simulator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00F6E-0B64-403E-8184-D6314B090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sk-SK" dirty="0"/>
              <a:t>Naozajstná hra stojí 60 €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k-SK" dirty="0"/>
              <a:t>Funguje iba na PC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k-SK" dirty="0"/>
              <a:t>Falošná mobilná </a:t>
            </a:r>
            <a:r>
              <a:rPr lang="sk-SK" dirty="0" err="1"/>
              <a:t>appka</a:t>
            </a:r>
            <a:r>
              <a:rPr lang="sk-SK" dirty="0"/>
              <a:t> sľubuje hru na mobile a zadarmo</a:t>
            </a:r>
          </a:p>
        </p:txBody>
      </p:sp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FC3E8386-EFBD-40C9-AD5F-28754D15D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94" y="899529"/>
            <a:ext cx="7625531" cy="6399543"/>
          </a:xfrm>
          <a:prstGeom prst="rect">
            <a:avLst/>
          </a:prstGeom>
        </p:spPr>
      </p:pic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49D1C46-3940-464D-9408-0A9CE519E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14" y="914399"/>
            <a:ext cx="3046045" cy="6430540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0E5C9F84-BA83-4432-9D88-500E75275C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907" y="892727"/>
            <a:ext cx="3624831" cy="6444145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99AC6CE8-86B9-44A5-91D0-25A3A903FF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300" y="899535"/>
            <a:ext cx="3046044" cy="6430536"/>
          </a:xfrm>
          <a:prstGeom prst="rect">
            <a:avLst/>
          </a:prstGeom>
        </p:spPr>
      </p:pic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AB33E9C-5A46-49BC-B9AC-BE65567AD1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079" y="930528"/>
            <a:ext cx="3052491" cy="644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1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F214-EF6E-4D9A-925E-31997B58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WiFi </a:t>
            </a:r>
            <a:r>
              <a:rPr lang="sk-SK" dirty="0" err="1"/>
              <a:t>Hack</a:t>
            </a:r>
            <a:br>
              <a:rPr lang="sk-SK" dirty="0"/>
            </a:br>
            <a:br>
              <a:rPr lang="sk-SK" dirty="0"/>
            </a:br>
            <a:r>
              <a:rPr lang="sk-SK" sz="2400" dirty="0">
                <a:hlinkClick r:id="rId3"/>
              </a:rPr>
              <a:t>https://twitter.com/LukasStefanko/status/1252604142364868611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57845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C417CF-DE31-44BB-AD1D-796FEBB58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Falošné </a:t>
            </a:r>
            <a:r>
              <a:rPr lang="sk-SK" dirty="0" err="1"/>
              <a:t>appky</a:t>
            </a:r>
            <a:r>
              <a:rPr lang="sk-SK" dirty="0"/>
              <a:t> na oficiálnom </a:t>
            </a:r>
            <a:r>
              <a:rPr lang="sk-SK" dirty="0" err="1"/>
              <a:t>Store</a:t>
            </a:r>
            <a:endParaRPr lang="sk-SK" dirty="0"/>
          </a:p>
        </p:txBody>
      </p:sp>
      <p:pic>
        <p:nvPicPr>
          <p:cNvPr id="5" name="Picture Placeholder 4" descr="Icon&#10;&#10;Description automatically generated">
            <a:extLst>
              <a:ext uri="{FF2B5EF4-FFF2-40B4-BE49-F238E27FC236}">
                <a16:creationId xmlns:a16="http://schemas.microsoft.com/office/drawing/2014/main" id="{18040E31-ACDA-4683-AF4F-6E937220B7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" t="393" r="8956" b="-248"/>
          <a:stretch/>
        </p:blipFill>
        <p:spPr>
          <a:xfrm>
            <a:off x="8930599" y="1043722"/>
            <a:ext cx="5264598" cy="5938956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71D158-BDFF-4E0D-90D1-F5F51501F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Výskumníci z Univerzity v Sydney</a:t>
            </a:r>
          </a:p>
          <a:p>
            <a:r>
              <a:rPr lang="sk-SK" dirty="0"/>
              <a:t>Analyzovali 1,2 milióna </a:t>
            </a:r>
            <a:r>
              <a:rPr lang="sk-SK" dirty="0" err="1"/>
              <a:t>appiek</a:t>
            </a:r>
            <a:endParaRPr lang="sk-SK" dirty="0"/>
          </a:p>
          <a:p>
            <a:r>
              <a:rPr lang="sk-SK" dirty="0"/>
              <a:t>Našli 49,608 falošných </a:t>
            </a:r>
          </a:p>
          <a:p>
            <a:pPr lvl="1"/>
            <a:r>
              <a:rPr lang="sk-SK" dirty="0"/>
              <a:t>2040 malo v sebe </a:t>
            </a:r>
            <a:r>
              <a:rPr lang="sk-SK" dirty="0" err="1"/>
              <a:t>malvér</a:t>
            </a:r>
            <a:r>
              <a:rPr lang="sk-SK" dirty="0"/>
              <a:t> (vírus)</a:t>
            </a:r>
          </a:p>
          <a:p>
            <a:pPr lvl="1"/>
            <a:r>
              <a:rPr lang="sk-SK" dirty="0"/>
              <a:t>1,565 si pýtalo povolenia, ktoré nepotrebujú</a:t>
            </a:r>
          </a:p>
          <a:p>
            <a:pPr lvl="1"/>
            <a:r>
              <a:rPr lang="sk-SK" dirty="0"/>
              <a:t>1,407 následne zahltilo telefón reklamami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0C88FC-5C2D-4866-BDB9-2C59E6B4EB59}"/>
              </a:ext>
            </a:extLst>
          </p:cNvPr>
          <p:cNvSpPr txBox="1"/>
          <p:nvPr/>
        </p:nvSpPr>
        <p:spPr>
          <a:xfrm>
            <a:off x="7574772" y="6839929"/>
            <a:ext cx="664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dirty="0"/>
              <a:t>"</a:t>
            </a:r>
            <a:r>
              <a:rPr lang="sk-SK" dirty="0" err="1">
                <a:hlinkClick r:id="rId4"/>
              </a:rPr>
              <a:t>Counterfeit</a:t>
            </a:r>
            <a:r>
              <a:rPr lang="sk-SK" dirty="0">
                <a:hlinkClick r:id="rId4"/>
              </a:rPr>
              <a:t> </a:t>
            </a:r>
            <a:r>
              <a:rPr lang="sk-SK" dirty="0" err="1">
                <a:hlinkClick r:id="rId4"/>
              </a:rPr>
              <a:t>Apps</a:t>
            </a:r>
            <a:r>
              <a:rPr lang="sk-SK" dirty="0"/>
              <a:t>" od </a:t>
            </a:r>
            <a:r>
              <a:rPr lang="sk-SK" dirty="0" err="1">
                <a:hlinkClick r:id="rId4"/>
              </a:rPr>
              <a:t>Rajasegaran</a:t>
            </a:r>
            <a:r>
              <a:rPr lang="sk-SK" dirty="0">
                <a:hlinkClick r:id="rId4"/>
              </a:rPr>
              <a:t> et al.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6715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C417CF-DE31-44BB-AD1D-796FEBB58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spoznať falošnú </a:t>
            </a:r>
            <a:r>
              <a:rPr lang="sk-SK" dirty="0" err="1"/>
              <a:t>appku</a:t>
            </a:r>
            <a:r>
              <a:rPr lang="sk-SK" dirty="0"/>
              <a:t>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71D158-BDFF-4E0D-90D1-F5F51501F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/>
              <a:t>Sľubuje niečo nereálne?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Skontroluj recenzie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Koľko má stiahnutí?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Aké oprávnenia požaduje?</a:t>
            </a:r>
          </a:p>
        </p:txBody>
      </p:sp>
      <p:pic>
        <p:nvPicPr>
          <p:cNvPr id="9" name="Picture Placeholder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CCE42EB-19A1-412D-BAA6-BCC28CF358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2" b="24651"/>
          <a:stretch/>
        </p:blipFill>
        <p:spPr>
          <a:xfrm>
            <a:off x="9817768" y="1025007"/>
            <a:ext cx="4189278" cy="6173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6274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F214-EF6E-4D9A-925E-31997B58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Falošná, či naozajstná?</a:t>
            </a:r>
            <a:br>
              <a:rPr lang="sk-SK" dirty="0"/>
            </a:br>
            <a:r>
              <a:rPr lang="sk-SK" dirty="0"/>
              <a:t>Ako to vieme?</a:t>
            </a:r>
          </a:p>
        </p:txBody>
      </p:sp>
    </p:spTree>
    <p:extLst>
      <p:ext uri="{BB962C8B-B14F-4D97-AF65-F5344CB8AC3E}">
        <p14:creationId xmlns:p14="http://schemas.microsoft.com/office/powerpoint/2010/main" val="1197129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182A38-BCB9-4B3B-8B7A-C07AB1574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65" y="3909786"/>
            <a:ext cx="6537633" cy="3057071"/>
          </a:xfrm>
          <a:prstGeom prst="rect">
            <a:avLst/>
          </a:pr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D7676273-391F-4711-9402-E9D6A3941AC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327" r="1327"/>
          <a:stretch>
            <a:fillRect/>
          </a:stretch>
        </p:blipFill>
        <p:spPr>
          <a:xfrm>
            <a:off x="7837488" y="1490663"/>
            <a:ext cx="6270625" cy="5253037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188D4B06-057C-4995-9FF7-5B9585050ABC}"/>
              </a:ext>
            </a:extLst>
          </p:cNvPr>
          <p:cNvSpPr txBox="1">
            <a:spLocks/>
          </p:cNvSpPr>
          <p:nvPr/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err="1"/>
              <a:t>Appka</a:t>
            </a:r>
            <a:r>
              <a:rPr lang="sk-SK" dirty="0"/>
              <a:t> č.1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A603EA-624D-4ED9-9A1C-82D0B9AD8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698" y="4303651"/>
            <a:ext cx="1371549" cy="77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05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188D4B06-057C-4995-9FF7-5B9585050ABC}"/>
              </a:ext>
            </a:extLst>
          </p:cNvPr>
          <p:cNvSpPr txBox="1">
            <a:spLocks/>
          </p:cNvSpPr>
          <p:nvPr/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err="1"/>
              <a:t>Appka</a:t>
            </a:r>
            <a:r>
              <a:rPr lang="sk-SK" dirty="0"/>
              <a:t> č.2</a:t>
            </a:r>
          </a:p>
        </p:txBody>
      </p:sp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8287915-B01E-4FDC-905A-A075506CF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882" y="1296825"/>
            <a:ext cx="5010603" cy="591677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878143A-819F-4084-AE3B-CB6B8AE4D6C6}"/>
              </a:ext>
            </a:extLst>
          </p:cNvPr>
          <p:cNvGrpSpPr/>
          <p:nvPr/>
        </p:nvGrpSpPr>
        <p:grpSpPr>
          <a:xfrm>
            <a:off x="4876685" y="1276140"/>
            <a:ext cx="4383544" cy="5859073"/>
            <a:chOff x="5123428" y="1276140"/>
            <a:chExt cx="4383544" cy="5859073"/>
          </a:xfrm>
        </p:grpSpPr>
        <p:pic>
          <p:nvPicPr>
            <p:cNvPr id="14" name="Picture 13" descr="Graphical user interface, application, website&#10;&#10;Description automatically generated">
              <a:extLst>
                <a:ext uri="{FF2B5EF4-FFF2-40B4-BE49-F238E27FC236}">
                  <a16:creationId xmlns:a16="http://schemas.microsoft.com/office/drawing/2014/main" id="{82F8A561-4E36-4A20-BA5A-7523413F9B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574" b="19482"/>
            <a:stretch/>
          </p:blipFill>
          <p:spPr>
            <a:xfrm>
              <a:off x="5123428" y="1375212"/>
              <a:ext cx="4383544" cy="5760001"/>
            </a:xfrm>
            <a:prstGeom prst="rect">
              <a:avLst/>
            </a:prstGeom>
          </p:spPr>
        </p:pic>
        <p:pic>
          <p:nvPicPr>
            <p:cNvPr id="15" name="Picture 14" descr="Graphical user interface, application, website&#10;&#10;Description automatically generated">
              <a:extLst>
                <a:ext uri="{FF2B5EF4-FFF2-40B4-BE49-F238E27FC236}">
                  <a16:creationId xmlns:a16="http://schemas.microsoft.com/office/drawing/2014/main" id="{FCA9805C-7D1A-4BEB-B6AD-32F226098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082" b="94622"/>
            <a:stretch/>
          </p:blipFill>
          <p:spPr>
            <a:xfrm>
              <a:off x="5123428" y="1276140"/>
              <a:ext cx="4383544" cy="50582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8B07BBB-C355-4F51-8C5F-2170A401C5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298" b="17477"/>
          <a:stretch/>
        </p:blipFill>
        <p:spPr>
          <a:xfrm>
            <a:off x="547715" y="1929214"/>
            <a:ext cx="3530800" cy="52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3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188D4B06-057C-4995-9FF7-5B9585050ABC}"/>
              </a:ext>
            </a:extLst>
          </p:cNvPr>
          <p:cNvSpPr txBox="1">
            <a:spLocks/>
          </p:cNvSpPr>
          <p:nvPr/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err="1"/>
              <a:t>Appka</a:t>
            </a:r>
            <a:r>
              <a:rPr lang="sk-SK" dirty="0"/>
              <a:t> č.3</a:t>
            </a:r>
          </a:p>
        </p:txBody>
      </p:sp>
      <p:pic>
        <p:nvPicPr>
          <p:cNvPr id="5" name="Picture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25095AD-BE91-4E1F-9C64-FB0AA0F2B4F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" t="-95" r="-5036" b="-173"/>
          <a:stretch/>
        </p:blipFill>
        <p:spPr>
          <a:xfrm>
            <a:off x="8877956" y="992896"/>
            <a:ext cx="3691415" cy="6243807"/>
          </a:xfr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9EF5CF2-9B8B-46B1-AE5F-22A6D3247882}"/>
              </a:ext>
            </a:extLst>
          </p:cNvPr>
          <p:cNvGrpSpPr/>
          <p:nvPr/>
        </p:nvGrpSpPr>
        <p:grpSpPr>
          <a:xfrm>
            <a:off x="2978148" y="1145322"/>
            <a:ext cx="5169883" cy="5938956"/>
            <a:chOff x="2978148" y="1145322"/>
            <a:chExt cx="5169883" cy="5938956"/>
          </a:xfrm>
        </p:grpSpPr>
        <p:pic>
          <p:nvPicPr>
            <p:cNvPr id="12" name="Picture 11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F3D5E5F5-21EA-4AB3-BC21-AF879EA61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8148" y="1145322"/>
              <a:ext cx="5169883" cy="5938956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DB8117F-48C2-4895-8ED6-5D1C86FBD73C}"/>
                </a:ext>
              </a:extLst>
            </p:cNvPr>
            <p:cNvSpPr/>
            <p:nvPr/>
          </p:nvSpPr>
          <p:spPr>
            <a:xfrm>
              <a:off x="6598558" y="5050971"/>
              <a:ext cx="1346200" cy="580571"/>
            </a:xfrm>
            <a:prstGeom prst="rect">
              <a:avLst/>
            </a:prstGeom>
            <a:solidFill>
              <a:srgbClr val="A2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29E779-84BE-41AC-A787-6887389F7DBD}"/>
                </a:ext>
              </a:extLst>
            </p:cNvPr>
            <p:cNvSpPr/>
            <p:nvPr/>
          </p:nvSpPr>
          <p:spPr>
            <a:xfrm>
              <a:off x="5604038" y="5442858"/>
              <a:ext cx="1346200" cy="377372"/>
            </a:xfrm>
            <a:prstGeom prst="rect">
              <a:avLst/>
            </a:prstGeom>
            <a:solidFill>
              <a:srgbClr val="A2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4132B4D-A229-4440-82C7-3EE18F634C3B}"/>
              </a:ext>
            </a:extLst>
          </p:cNvPr>
          <p:cNvSpPr txBox="1"/>
          <p:nvPr/>
        </p:nvSpPr>
        <p:spPr>
          <a:xfrm>
            <a:off x="6494092" y="5059625"/>
            <a:ext cx="1381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FDDDDF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280715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188D4B06-057C-4995-9FF7-5B9585050ABC}"/>
              </a:ext>
            </a:extLst>
          </p:cNvPr>
          <p:cNvSpPr txBox="1">
            <a:spLocks/>
          </p:cNvSpPr>
          <p:nvPr/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err="1"/>
              <a:t>Appka</a:t>
            </a:r>
            <a:r>
              <a:rPr lang="sk-SK" dirty="0"/>
              <a:t> č.</a:t>
            </a:r>
            <a:r>
              <a:rPr lang="en-US" dirty="0"/>
              <a:t>4</a:t>
            </a:r>
            <a:endParaRPr lang="sk-SK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F33C96-8A88-4694-BB0B-DB4A20CDE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87" y="4093029"/>
            <a:ext cx="5867622" cy="2650671"/>
          </a:xfrm>
          <a:prstGeom prst="rect">
            <a:avLst/>
          </a:prstGeo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78A27DDF-4F9E-4110-BDA4-E4033CEEDC0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3050" r="3050"/>
          <a:stretch>
            <a:fillRect/>
          </a:stretch>
        </p:blipFill>
        <p:spPr>
          <a:xfrm>
            <a:off x="7837488" y="1490663"/>
            <a:ext cx="6270625" cy="52530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FEDD3E-7543-453B-B622-5D2D55148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4423" y="4211718"/>
            <a:ext cx="1259120" cy="8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58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188D4B06-057C-4995-9FF7-5B9585050ABC}"/>
              </a:ext>
            </a:extLst>
          </p:cNvPr>
          <p:cNvSpPr txBox="1">
            <a:spLocks/>
          </p:cNvSpPr>
          <p:nvPr/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err="1"/>
              <a:t>Appka</a:t>
            </a:r>
            <a:r>
              <a:rPr lang="sk-SK" dirty="0"/>
              <a:t> č.5</a:t>
            </a:r>
          </a:p>
        </p:txBody>
      </p:sp>
      <p:pic>
        <p:nvPicPr>
          <p:cNvPr id="20" name="Picture 1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D63D13B-CC9E-4B4F-8867-E5A557D2F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75" y="1248228"/>
            <a:ext cx="3369582" cy="5990368"/>
          </a:xfrm>
          <a:prstGeom prst="rect">
            <a:avLst/>
          </a:prstGeom>
        </p:spPr>
      </p:pic>
      <p:pic>
        <p:nvPicPr>
          <p:cNvPr id="22" name="Picture 2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C40CC77-1ADE-410D-B700-96F4452AE3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507" y="1248228"/>
            <a:ext cx="3369582" cy="5990368"/>
          </a:xfrm>
          <a:prstGeom prst="rect">
            <a:avLst/>
          </a:prstGeom>
        </p:spPr>
      </p:pic>
      <p:pic>
        <p:nvPicPr>
          <p:cNvPr id="24" name="Picture 2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A01078D-72F2-4A00-B7BE-20B8F8E87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539" y="1248228"/>
            <a:ext cx="3369582" cy="599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39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188D4B06-057C-4995-9FF7-5B9585050ABC}"/>
              </a:ext>
            </a:extLst>
          </p:cNvPr>
          <p:cNvSpPr txBox="1">
            <a:spLocks/>
          </p:cNvSpPr>
          <p:nvPr/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err="1"/>
              <a:t>Appka</a:t>
            </a:r>
            <a:r>
              <a:rPr lang="sk-SK" dirty="0"/>
              <a:t> č.6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378260-1CC8-4637-8F10-A080426509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355" r="19721"/>
          <a:stretch/>
        </p:blipFill>
        <p:spPr>
          <a:xfrm>
            <a:off x="7315200" y="1807028"/>
            <a:ext cx="6781794" cy="49366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DF8271-321F-404F-8591-321A5A239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4542971"/>
            <a:ext cx="5720896" cy="25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46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188D4B06-057C-4995-9FF7-5B9585050ABC}"/>
              </a:ext>
            </a:extLst>
          </p:cNvPr>
          <p:cNvSpPr txBox="1">
            <a:spLocks/>
          </p:cNvSpPr>
          <p:nvPr/>
        </p:nvSpPr>
        <p:spPr>
          <a:xfrm>
            <a:off x="430848" y="1145322"/>
            <a:ext cx="7417752" cy="97564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err="1"/>
              <a:t>Appka</a:t>
            </a:r>
            <a:r>
              <a:rPr lang="sk-SK" dirty="0"/>
              <a:t> č.7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25638E-73E8-470C-B816-3B9783B7B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48" y="4435018"/>
            <a:ext cx="5720895" cy="27712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465038-6006-4FF5-BB5A-57B6BF8716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11" b="16367"/>
          <a:stretch/>
        </p:blipFill>
        <p:spPr>
          <a:xfrm>
            <a:off x="8202887" y="1145322"/>
            <a:ext cx="6158845" cy="59012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4DA63E-CDBA-4BCB-BF00-D29F378ECB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4940" y="4746171"/>
            <a:ext cx="1716333" cy="7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74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985012-B97E-4754-B2A9-4509297D2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INF 5 – H9</a:t>
            </a:r>
          </a:p>
        </p:txBody>
      </p:sp>
    </p:spTree>
    <p:extLst>
      <p:ext uri="{BB962C8B-B14F-4D97-AF65-F5344CB8AC3E}">
        <p14:creationId xmlns:p14="http://schemas.microsoft.com/office/powerpoint/2010/main" val="1735267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3D3F67-D327-4C05-A5DB-0F66467CE0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12FCDC9-9D10-4C88-BD52-B47B419347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1FA72-0428-4C75-A9F7-2F912B2B8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Úloha 1</a:t>
            </a:r>
          </a:p>
          <a:p>
            <a:r>
              <a:rPr lang="sk-SK" dirty="0"/>
              <a:t>Úloha 2</a:t>
            </a:r>
          </a:p>
          <a:p>
            <a:r>
              <a:rPr lang="sk-SK" dirty="0"/>
              <a:t>Úloha 3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17DF13-78BA-4777-B3D9-7794CC5C0A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/>
              <a:t>Úlohy – </a:t>
            </a:r>
            <a:r>
              <a:rPr lang="sk-SK" dirty="0">
                <a:hlinkClick r:id="rId3"/>
              </a:rPr>
              <a:t>cvicenia.informatika20.sk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9584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8979-802B-47EB-99A7-15FC935F4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Ako často si stiahnete novú </a:t>
            </a:r>
            <a:r>
              <a:rPr lang="sk-SK" dirty="0" err="1"/>
              <a:t>appku</a:t>
            </a:r>
            <a:r>
              <a:rPr lang="sk-SK" dirty="0"/>
              <a:t>?</a:t>
            </a:r>
          </a:p>
          <a:p>
            <a:r>
              <a:rPr lang="sk-SK" dirty="0"/>
              <a:t>Existujú aj škodlivé </a:t>
            </a:r>
            <a:r>
              <a:rPr lang="sk-SK" dirty="0" err="1"/>
              <a:t>appky</a:t>
            </a:r>
            <a:r>
              <a:rPr lang="sk-SK" dirty="0"/>
              <a:t>?</a:t>
            </a:r>
          </a:p>
          <a:p>
            <a:r>
              <a:rPr lang="sk-SK" dirty="0"/>
              <a:t>Ako ich spoznáme?</a:t>
            </a:r>
          </a:p>
          <a:p>
            <a:r>
              <a:rPr lang="sk-SK" dirty="0"/>
              <a:t>Viete si predstaviť pracovať ako bezpečnostný výskumník?</a:t>
            </a:r>
          </a:p>
        </p:txBody>
      </p:sp>
    </p:spTree>
    <p:extLst>
      <p:ext uri="{BB962C8B-B14F-4D97-AF65-F5344CB8AC3E}">
        <p14:creationId xmlns:p14="http://schemas.microsoft.com/office/powerpoint/2010/main" val="1834754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088F93-08AC-43D3-BB00-6A6ABD51B3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158393" y="457199"/>
            <a:ext cx="1045256" cy="383541"/>
          </a:xfrm>
        </p:spPr>
        <p:txBody>
          <a:bodyPr/>
          <a:lstStyle/>
          <a:p>
            <a:r>
              <a:rPr lang="sk-SK" dirty="0">
                <a:latin typeface="Bahnschrift SemiLight Condensed" panose="020B0502040204020203" pitchFamily="34" charset="0"/>
              </a:rPr>
              <a:t>koniec</a:t>
            </a:r>
          </a:p>
        </p:txBody>
      </p:sp>
    </p:spTree>
    <p:extLst>
      <p:ext uri="{BB962C8B-B14F-4D97-AF65-F5344CB8AC3E}">
        <p14:creationId xmlns:p14="http://schemas.microsoft.com/office/powerpoint/2010/main" val="1408488138"/>
      </p:ext>
    </p:extLst>
  </p:cSld>
  <p:clrMapOvr>
    <a:masterClrMapping/>
  </p:clrMapOvr>
</p:sld>
</file>

<file path=ppt/theme/theme1.xml><?xml version="1.0" encoding="utf-8"?>
<a:theme xmlns:a="http://schemas.openxmlformats.org/drawingml/2006/main" name="Úvodné slides">
  <a:themeElements>
    <a:clrScheme name="INF 2.0">
      <a:dk1>
        <a:srgbClr val="121856"/>
      </a:dk1>
      <a:lt1>
        <a:srgbClr val="51C5DE"/>
      </a:lt1>
      <a:dk2>
        <a:srgbClr val="ED007D"/>
      </a:dk2>
      <a:lt2>
        <a:srgbClr val="FFCE1A"/>
      </a:lt2>
      <a:accent1>
        <a:srgbClr val="121856"/>
      </a:accent1>
      <a:accent2>
        <a:srgbClr val="51C5DE"/>
      </a:accent2>
      <a:accent3>
        <a:srgbClr val="FFCE1A"/>
      </a:accent3>
      <a:accent4>
        <a:srgbClr val="ED007D"/>
      </a:accent4>
      <a:accent5>
        <a:srgbClr val="FFFFFF"/>
      </a:accent5>
      <a:accent6>
        <a:srgbClr val="51C5DE"/>
      </a:accent6>
      <a:hlink>
        <a:srgbClr val="FFFFFF"/>
      </a:hlink>
      <a:folHlink>
        <a:srgbClr val="121856"/>
      </a:folHlink>
    </a:clrScheme>
    <a:fontScheme name="BAHNSRIFT CONDENSED">
      <a:majorFont>
        <a:latin typeface="Bahnschrift"/>
        <a:ea typeface=""/>
        <a:cs typeface=""/>
      </a:majorFont>
      <a:minorFont>
        <a:latin typeface="Bahnsrift Light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Template" id="{7FE8F3A4-C71D-494E-8F1F-D8F665320262}" vid="{F7172FDC-038D-4369-A64A-001A50B0E3EA}"/>
    </a:ext>
  </a:extLst>
</a:theme>
</file>

<file path=ppt/theme/theme2.xml><?xml version="1.0" encoding="utf-8"?>
<a:theme xmlns:a="http://schemas.openxmlformats.org/drawingml/2006/main" name="Obsahové Slides">
  <a:themeElements>
    <a:clrScheme name="Custom 1">
      <a:dk1>
        <a:srgbClr val="121856"/>
      </a:dk1>
      <a:lt1>
        <a:srgbClr val="51C5DE"/>
      </a:lt1>
      <a:dk2>
        <a:srgbClr val="ED007D"/>
      </a:dk2>
      <a:lt2>
        <a:srgbClr val="FFCE1A"/>
      </a:lt2>
      <a:accent1>
        <a:srgbClr val="121856"/>
      </a:accent1>
      <a:accent2>
        <a:srgbClr val="51C5DE"/>
      </a:accent2>
      <a:accent3>
        <a:srgbClr val="FFCE1A"/>
      </a:accent3>
      <a:accent4>
        <a:srgbClr val="ED007D"/>
      </a:accent4>
      <a:accent5>
        <a:srgbClr val="FFFFFF"/>
      </a:accent5>
      <a:accent6>
        <a:srgbClr val="51C5DE"/>
      </a:accent6>
      <a:hlink>
        <a:srgbClr val="51C5DE"/>
      </a:hlink>
      <a:folHlink>
        <a:srgbClr val="51C5DE"/>
      </a:folHlink>
    </a:clrScheme>
    <a:fontScheme name="Zakladny_biely_1">
      <a:majorFont>
        <a:latin typeface="Bahnschrift Condensed"/>
        <a:ea typeface=""/>
        <a:cs typeface=""/>
      </a:majorFont>
      <a:minorFont>
        <a:latin typeface="Bahnsrift Light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Template" id="{7FE8F3A4-C71D-494E-8F1F-D8F665320262}" vid="{38877809-3912-4737-A76A-02F5504DC1F2}"/>
    </a:ext>
  </a:extLst>
</a:theme>
</file>

<file path=ppt/theme/theme3.xml><?xml version="1.0" encoding="utf-8"?>
<a:theme xmlns:a="http://schemas.openxmlformats.org/drawingml/2006/main" name="Obsahové slides + Nadpis vlastný">
  <a:themeElements>
    <a:clrScheme name="Custom 2">
      <a:dk1>
        <a:srgbClr val="121856"/>
      </a:dk1>
      <a:lt1>
        <a:srgbClr val="51C5DE"/>
      </a:lt1>
      <a:dk2>
        <a:srgbClr val="ED007D"/>
      </a:dk2>
      <a:lt2>
        <a:srgbClr val="FFCE1A"/>
      </a:lt2>
      <a:accent1>
        <a:srgbClr val="121856"/>
      </a:accent1>
      <a:accent2>
        <a:srgbClr val="51C5DE"/>
      </a:accent2>
      <a:accent3>
        <a:srgbClr val="FFCE1A"/>
      </a:accent3>
      <a:accent4>
        <a:srgbClr val="ED007D"/>
      </a:accent4>
      <a:accent5>
        <a:srgbClr val="FFFFFF"/>
      </a:accent5>
      <a:accent6>
        <a:srgbClr val="51C5DE"/>
      </a:accent6>
      <a:hlink>
        <a:srgbClr val="51C5DE"/>
      </a:hlink>
      <a:folHlink>
        <a:srgbClr val="51C5DE"/>
      </a:folHlink>
    </a:clrScheme>
    <a:fontScheme name="Zakladny_biely_1">
      <a:majorFont>
        <a:latin typeface="Bahnschrift Condensed"/>
        <a:ea typeface=""/>
        <a:cs typeface=""/>
      </a:majorFont>
      <a:minorFont>
        <a:latin typeface="Bahnsrift Light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Template" id="{7FE8F3A4-C71D-494E-8F1F-D8F665320262}" vid="{6342A8A7-0B44-42CA-B5EF-153ED4F40CAB}"/>
    </a:ext>
  </a:extLst>
</a:theme>
</file>

<file path=ppt/theme/theme4.xml><?xml version="1.0" encoding="utf-8"?>
<a:theme xmlns:a="http://schemas.openxmlformats.org/drawingml/2006/main" name="Predeľovacie slides">
  <a:themeElements>
    <a:clrScheme name="Custom 3">
      <a:dk1>
        <a:srgbClr val="121856"/>
      </a:dk1>
      <a:lt1>
        <a:srgbClr val="51C5DE"/>
      </a:lt1>
      <a:dk2>
        <a:srgbClr val="ED007D"/>
      </a:dk2>
      <a:lt2>
        <a:srgbClr val="FFCE1A"/>
      </a:lt2>
      <a:accent1>
        <a:srgbClr val="121856"/>
      </a:accent1>
      <a:accent2>
        <a:srgbClr val="51C5DE"/>
      </a:accent2>
      <a:accent3>
        <a:srgbClr val="FFCE1A"/>
      </a:accent3>
      <a:accent4>
        <a:srgbClr val="ED007D"/>
      </a:accent4>
      <a:accent5>
        <a:srgbClr val="FFFFFF"/>
      </a:accent5>
      <a:accent6>
        <a:srgbClr val="51C5DE"/>
      </a:accent6>
      <a:hlink>
        <a:srgbClr val="121856"/>
      </a:hlink>
      <a:folHlink>
        <a:srgbClr val="121856"/>
      </a:folHlink>
    </a:clrScheme>
    <a:fontScheme name="Zakladny_biely_1">
      <a:majorFont>
        <a:latin typeface="Bahnschrift Condensed"/>
        <a:ea typeface=""/>
        <a:cs typeface=""/>
      </a:majorFont>
      <a:minorFont>
        <a:latin typeface="Bahnsrift Light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Template" id="{7FE8F3A4-C71D-494E-8F1F-D8F665320262}" vid="{7D6727E1-CA33-404F-B32F-5EAED5F3DD8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TheTemplate</Template>
  <TotalTime>475</TotalTime>
  <Words>2073</Words>
  <Application>Microsoft Office PowerPoint</Application>
  <PresentationFormat>Vlastná</PresentationFormat>
  <Paragraphs>212</Paragraphs>
  <Slides>23</Slides>
  <Notes>23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4</vt:i4>
      </vt:variant>
      <vt:variant>
        <vt:lpstr>Nadpisy snímok</vt:lpstr>
      </vt:variant>
      <vt:variant>
        <vt:i4>23</vt:i4>
      </vt:variant>
    </vt:vector>
  </HeadingPairs>
  <TitlesOfParts>
    <vt:vector size="35" baseType="lpstr">
      <vt:lpstr>Arial</vt:lpstr>
      <vt:lpstr>Bahnschrift Condensed</vt:lpstr>
      <vt:lpstr>Bahnschrift Light Condensed</vt:lpstr>
      <vt:lpstr>Bahnschrift SemiLight Condensed</vt:lpstr>
      <vt:lpstr>Bahnschrift SemiLight SemiConde</vt:lpstr>
      <vt:lpstr>Bahnsrift Light Condensed</vt:lpstr>
      <vt:lpstr>Calibri</vt:lpstr>
      <vt:lpstr>Wingdings</vt:lpstr>
      <vt:lpstr>Úvodné slides</vt:lpstr>
      <vt:lpstr>Obsahové Slides</vt:lpstr>
      <vt:lpstr>Obsahové slides + Nadpis vlastný</vt:lpstr>
      <vt:lpstr>Predeľovacie slides</vt:lpstr>
      <vt:lpstr>Falošné appky</vt:lpstr>
      <vt:lpstr>Prezentácia programu PowerPoint</vt:lpstr>
      <vt:lpstr>Prezentácia programu PowerPoint</vt:lpstr>
      <vt:lpstr>Pozrite si komix  www.youtube.com/watch?v=FiFuHvtDScI   </vt:lpstr>
      <vt:lpstr>Prezentácia programu PowerPoint</vt:lpstr>
      <vt:lpstr>Falošné appky – dva druhy</vt:lpstr>
      <vt:lpstr>WhatsApp Pink  https://twitter.com/ESETresearch/status/1384167283644264457</vt:lpstr>
      <vt:lpstr>Prezentácia programu PowerPoint</vt:lpstr>
      <vt:lpstr>WiFi Hack  https://twitter.com/LukasStefanko/status/1252604142364868611</vt:lpstr>
      <vt:lpstr>Falošné appky na oficiálnom Store</vt:lpstr>
      <vt:lpstr>Ako spoznať falošnú appku?</vt:lpstr>
      <vt:lpstr>Falošná, či naozajstná? Ako to vieme?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Falošné appky</dc:title>
  <dc:subject>Informatika</dc:subject>
  <dc:creator>Informatika 2.0</dc:creator>
  <cp:lastModifiedBy>Angelika Fogasova</cp:lastModifiedBy>
  <cp:revision>56</cp:revision>
  <cp:lastPrinted>2021-04-09T08:28:38Z</cp:lastPrinted>
  <dcterms:created xsi:type="dcterms:W3CDTF">2021-04-23T12:18:16Z</dcterms:created>
  <dcterms:modified xsi:type="dcterms:W3CDTF">2022-01-25T14:14:40Z</dcterms:modified>
</cp:coreProperties>
</file>